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1"/>
  </p:notesMasterIdLst>
  <p:sldIdLst>
    <p:sldId id="276" r:id="rId2"/>
    <p:sldId id="362" r:id="rId3"/>
    <p:sldId id="2147470125" r:id="rId4"/>
    <p:sldId id="2147470124" r:id="rId5"/>
    <p:sldId id="2147470126" r:id="rId6"/>
    <p:sldId id="354" r:id="rId7"/>
    <p:sldId id="361" r:id="rId8"/>
    <p:sldId id="356" r:id="rId9"/>
    <p:sldId id="360" r:id="rId10"/>
    <p:sldId id="364" r:id="rId11"/>
    <p:sldId id="2147470127" r:id="rId12"/>
    <p:sldId id="2147470128" r:id="rId13"/>
    <p:sldId id="2147470129" r:id="rId14"/>
    <p:sldId id="2147470130" r:id="rId15"/>
    <p:sldId id="2147470133" r:id="rId16"/>
    <p:sldId id="2147470134" r:id="rId17"/>
    <p:sldId id="2147470135" r:id="rId18"/>
    <p:sldId id="2147470136" r:id="rId19"/>
    <p:sldId id="2147470137" r:id="rId20"/>
    <p:sldId id="355" r:id="rId21"/>
    <p:sldId id="357" r:id="rId22"/>
    <p:sldId id="358" r:id="rId23"/>
    <p:sldId id="359" r:id="rId24"/>
    <p:sldId id="2147470131" r:id="rId25"/>
    <p:sldId id="366" r:id="rId26"/>
    <p:sldId id="2147470132" r:id="rId27"/>
    <p:sldId id="2147470139" r:id="rId28"/>
    <p:sldId id="214747013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8A3CC4"/>
    <a:srgbClr val="EE72C5"/>
    <a:srgbClr val="B686DA"/>
    <a:srgbClr val="FE5E55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3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72" y="44"/>
      </p:cViewPr>
      <p:guideLst>
        <p:guide orient="horz" pos="3960"/>
        <p:guide pos="3840"/>
        <p:guide pos="168"/>
        <p:guide pos="7512"/>
        <p:guide orient="horz" pos="624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BD9-F409-4EF7-8237-F3D5E2CB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51806-4AC1-4A77-BCEC-C03DE3D1C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9660-0AD9-444E-974C-7C2084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CD86-D5A5-E043-955F-FF38D0F2F38F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D760-6C55-4684-AE8B-F244EDC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762C-BE25-45C5-BA09-D9DD550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C1A-FA68-46B1-8D6D-C9DCE7DF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B6FCD-629D-4BCF-A076-E74413FE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017E-AECE-46E6-A6BD-50C209D8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CEC9-21F5-7247-B3DA-65AC33C0F2E0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3A58-4458-4AE3-B591-6C26C27D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156F-50FE-4720-8636-FBC0CEE5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9B05-7D82-48EA-801F-CA3F48155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AD148-A404-4229-B9D3-936E7AE05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5245-69E2-4609-B6A1-2FD1DE3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EB9-2830-DA4A-9EEA-3B509D040358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EA0F-E244-4415-87BD-2F934D2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8E52-B594-4BB5-AE57-7A77F641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2A76-9992-4B93-8D9F-A613CDC1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837C-59F1-4A4F-B74B-CE036898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5296-A96B-47E4-B806-0CF16238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11C6-1048-C64B-8F53-5FD87B6AA47C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412E-CD81-491F-AF13-B7B4FC8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E824-EB21-4D2C-85E8-87FFE741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6BE3-483D-4C29-90DA-C14F9658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DEF3C-F3CC-4ED6-AEF4-EB0D8707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A623-E21F-424A-A0BE-6FB22781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FBF2-AF1A-6E45-8A82-D372CDAAABCC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617C-4041-40FF-B5CB-2813AB7B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C6C6-608E-4F5B-98A2-28F77096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706F-005B-4636-B612-247CD928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1F74-3D73-4EAC-90F3-6D5997BC5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820D-45A5-4019-9755-3C50397B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ED93-CDC5-4F5C-AC81-A3C0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C6D1-7409-C049-8D30-47218D5506A5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95E7-5CD7-4BC7-950C-8037F0CC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1B08-289A-48E4-9705-EC8F13EE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72FF-A0CD-48F7-88BA-3A25899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913-EB77-4E69-A508-05933B0D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D418-5631-43CC-B4F9-CEF54791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8340A-399A-4FDE-8201-BDB29B85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B52BD-627E-4820-9C22-EA95567CD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C2E96-AE2C-4552-ACCD-415CF1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0733-D723-9445-A73C-326206506628}" type="datetime1">
              <a:rPr lang="fr-SN" smtClean="0"/>
              <a:t>18/08/2025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834FD-EA39-4CA5-AEF1-C55C3A0D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1BE10-91CF-4647-8B97-F65C44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35A6-447C-4A92-80F9-0F9972F1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8D23C-18B2-4A06-90F8-729A45D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F078-5DD4-2D47-84EF-EA6CC81524CF}" type="datetime1">
              <a:rPr lang="fr-SN" smtClean="0"/>
              <a:t>18/08/2025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70DE1-9775-4B2C-AA12-C9A0559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88B3F-DC2F-4BCC-A55B-75D9ED2E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6CE9-D962-46FF-9E7A-2391CD75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E49-79CD-1843-8693-7F8B419C6229}" type="datetime1">
              <a:rPr lang="fr-SN" smtClean="0"/>
              <a:t>18/08/2025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74D7-7592-45AB-8139-E18CB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6CC-E651-4536-8649-7C73267C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1A95-53FD-46AE-912D-9B7E7DD5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760-7DB1-4178-82B5-77FD32C7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B1E97-B616-4885-81EC-4ED6B390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A400-2B76-47E4-8D34-557CD18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694F-CDC4-114B-A68C-896461D76D02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225C-1BE4-49E4-97E7-F07644E2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A69F-1F69-4328-9CB4-CDE124A0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F0E-872D-4D7B-A68F-64A494D7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5D58-F8AE-43A2-87D5-4437DB2F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E315-0146-484D-9208-E3B3170F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29B0F-3FD8-4F1B-B453-A754E29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8E360-DD09-D14E-B86E-18ECD2B3153E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CACD-AC4D-498A-B630-ECB8C3E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7543-646F-4096-A644-763DC632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7E470-050A-447C-A83E-00D328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F0B7-6869-43B5-A523-84BAFB9D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9ED01-80BB-43BE-ABB3-B712AC47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2DF70-1AA9-EC47-8A09-6F7ACA2DD6A2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3699-513D-48BE-8434-3B7FADA1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9D33-378C-4291-A356-E9F9A5D2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9351B-FA78-49BF-802B-91CE538E3F59}"/>
              </a:ext>
            </a:extLst>
          </p:cNvPr>
          <p:cNvSpPr/>
          <p:nvPr/>
        </p:nvSpPr>
        <p:spPr>
          <a:xfrm>
            <a:off x="1" y="3936274"/>
            <a:ext cx="12192000" cy="2921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16E5A-1BD7-4A6F-89D8-6EB3155F191D}"/>
              </a:ext>
            </a:extLst>
          </p:cNvPr>
          <p:cNvSpPr txBox="1"/>
          <p:nvPr/>
        </p:nvSpPr>
        <p:spPr>
          <a:xfrm>
            <a:off x="9655627" y="6461575"/>
            <a:ext cx="242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https://congres-sscpp.org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E3B480-D8F0-4564-978D-A1CD26AB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14" y="245370"/>
            <a:ext cx="1924373" cy="19243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1E1A8D-F0CD-419A-8A44-A3B9910BF634}"/>
              </a:ext>
            </a:extLst>
          </p:cNvPr>
          <p:cNvSpPr txBox="1"/>
          <p:nvPr/>
        </p:nvSpPr>
        <p:spPr>
          <a:xfrm>
            <a:off x="76200" y="2366614"/>
            <a:ext cx="12002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+mj-lt"/>
              </a:rPr>
              <a:t>Le DU de Colposcopie et de Pathologie Cervico-Vaginale de Dakar, Sénégal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23844-4285-41F2-9C2D-A2A1184644A3}"/>
              </a:ext>
            </a:extLst>
          </p:cNvPr>
          <p:cNvSpPr txBox="1"/>
          <p:nvPr/>
        </p:nvSpPr>
        <p:spPr>
          <a:xfrm>
            <a:off x="64851" y="4007433"/>
            <a:ext cx="120025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chemeClr val="bg2"/>
                </a:solidFill>
                <a:latin typeface="+mj-lt"/>
              </a:rPr>
              <a:t>Pr Omar GASSAMA</a:t>
            </a:r>
          </a:p>
          <a:p>
            <a:r>
              <a:rPr lang="fr-FR" sz="1800" dirty="0">
                <a:solidFill>
                  <a:schemeClr val="bg2"/>
                </a:solidFill>
              </a:rPr>
              <a:t>Gynécologue-Obstétricien, Colposcopiste-HPV et pathologies associées</a:t>
            </a:r>
          </a:p>
          <a:p>
            <a:r>
              <a:rPr lang="fr-FR" sz="1800" dirty="0">
                <a:solidFill>
                  <a:schemeClr val="bg2"/>
                </a:solidFill>
              </a:rPr>
              <a:t>Université Cheikh Anta DIOP, Dakar, Sénégal</a:t>
            </a:r>
          </a:p>
          <a:p>
            <a:r>
              <a:rPr lang="fr-FR" sz="1800" dirty="0">
                <a:solidFill>
                  <a:schemeClr val="bg2"/>
                </a:solidFill>
              </a:rPr>
              <a:t>Clinique Gynécologique et Obstétricale, CHU Aristide LE DANTEC</a:t>
            </a:r>
          </a:p>
          <a:p>
            <a:r>
              <a:rPr lang="fr-FR" sz="1800" dirty="0">
                <a:solidFill>
                  <a:schemeClr val="bg2"/>
                </a:solidFill>
              </a:rPr>
              <a:t>Institut du Col Utérin de Dakar (ICOLDAK), Dakar, Sénégal/https://icoldak.com/</a:t>
            </a:r>
          </a:p>
          <a:p>
            <a:r>
              <a:rPr lang="fr-FR" dirty="0">
                <a:solidFill>
                  <a:schemeClr val="bg2"/>
                </a:solidFill>
              </a:rPr>
              <a:t>Expert de la Fédération Internationale de Colposcopie et de Pathologie Cervico-Vaginale</a:t>
            </a:r>
            <a:endParaRPr lang="fr-FR" sz="1800" dirty="0">
              <a:solidFill>
                <a:schemeClr val="bg2"/>
              </a:solidFill>
            </a:endParaRPr>
          </a:p>
          <a:p>
            <a:r>
              <a:rPr lang="fr-FR" sz="1800" b="1" dirty="0">
                <a:solidFill>
                  <a:schemeClr val="bg2"/>
                </a:solidFill>
              </a:rPr>
              <a:t>Email:</a:t>
            </a:r>
            <a:r>
              <a:rPr lang="fr-FR" sz="1800" dirty="0">
                <a:solidFill>
                  <a:schemeClr val="bg2"/>
                </a:solidFill>
              </a:rPr>
              <a:t> omar.gassama@ucad.edu.sn</a:t>
            </a:r>
          </a:p>
        </p:txBody>
      </p:sp>
      <p:pic>
        <p:nvPicPr>
          <p:cNvPr id="3" name="Picture 6" descr="age1image8424">
            <a:extLst>
              <a:ext uri="{FF2B5EF4-FFF2-40B4-BE49-F238E27FC236}">
                <a16:creationId xmlns:a16="http://schemas.microsoft.com/office/drawing/2014/main" id="{0B749DB7-693C-1023-9A7E-24B869BE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3" y="55661"/>
            <a:ext cx="2475848" cy="223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PVS - International Papillomavirus Society">
            <a:extLst>
              <a:ext uri="{FF2B5EF4-FFF2-40B4-BE49-F238E27FC236}">
                <a16:creationId xmlns:a16="http://schemas.microsoft.com/office/drawing/2014/main" id="{333718E5-2B83-8F47-A09F-7E3AB408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587" y="55661"/>
            <a:ext cx="3417200" cy="19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12ABE-612B-4F06-94D1-5C6EAA4B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0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6AE6E4-4181-0C41-74E0-454BE488E6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1528" y="215413"/>
            <a:ext cx="2063768" cy="192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1EB4908-5DE7-A01F-DD04-CF56EB8F5F67}"/>
              </a:ext>
            </a:extLst>
          </p:cNvPr>
          <p:cNvSpPr txBox="1"/>
          <p:nvPr/>
        </p:nvSpPr>
        <p:spPr>
          <a:xfrm>
            <a:off x="3770151" y="6364158"/>
            <a:ext cx="4002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de Colposcopie de Dakar, UCAD, Sénégal, 2025</a:t>
            </a:r>
          </a:p>
        </p:txBody>
      </p:sp>
    </p:spTree>
    <p:extLst>
      <p:ext uri="{BB962C8B-B14F-4D97-AF65-F5344CB8AC3E}">
        <p14:creationId xmlns:p14="http://schemas.microsoft.com/office/powerpoint/2010/main" val="60528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23861"/>
            <a:ext cx="12072256" cy="567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Formation théorique 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dirigés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pratiques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Milieu hospitalier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Caravane de l’élimination du cancer du col utérin 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Livret de stage (compilation de 5 cas cliniques)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4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23861"/>
            <a:ext cx="12072256" cy="596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pratiques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Livret de stage (compilation de 5 cas cliniques)</a:t>
            </a:r>
          </a:p>
          <a:p>
            <a:pPr>
              <a:lnSpc>
                <a:spcPct val="150000"/>
              </a:lnSpc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Patiente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Awa DIASSY 35 ans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Indication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IVA positive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Antécédents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4G4P, mariée, âge premier rapport : 16 ans, âge 1ère grossesse : 16 ans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Résultats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 Cf clichés joints )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Vulvoscopie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anuscopie sans particularités</a:t>
            </a:r>
            <a:r>
              <a:rPr lang="fr-SN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255564-F43D-B98B-9C28-5527C763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831347"/>
            <a:ext cx="3843326" cy="35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23861"/>
            <a:ext cx="12072256" cy="5664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pratiques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Livret de stage (compilation de 5 cas cliniques)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Examen sans préparation 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Symbol" pitchFamily="2" charset="2"/>
              <a:buChar char=""/>
            </a:pPr>
            <a:r>
              <a:rPr lang="fr-F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 rose hétérogène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fr-F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résence de zones rouges au niveau de la lèvre antérieure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4C8AF0-1D03-E94B-6706-BC30A63B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2" y="831347"/>
            <a:ext cx="3870364" cy="36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5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23861"/>
            <a:ext cx="12072256" cy="584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pratiques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Livret de stage (compilation de 5 cas cliniques)</a:t>
            </a:r>
          </a:p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 d’acide acétique 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buFont typeface="Symbol" pitchFamily="2" charset="2"/>
              <a:buChar char=""/>
            </a:pP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Zone de jonction visible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Acidophilie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intense au niveau de la lèvre antérieure, avec présence d’orifices cernés 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E24FBE-6D1E-149F-EDE7-F2901F26A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22" y="971598"/>
            <a:ext cx="3820034" cy="33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23861"/>
            <a:ext cx="12072256" cy="6086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Travaux pratiques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Livret de stage (compilation de 5 cas cliniques)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 de </a:t>
            </a:r>
            <a:r>
              <a:rPr lang="fr-FR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ugol 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Zone </a:t>
            </a:r>
            <a:r>
              <a:rPr lang="fr-FR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iodonégative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intéressant la lèvre antérieure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Conduite tenue : </a:t>
            </a: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Biopsie et Thermoablation 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Transformation atypique de grade 2</a:t>
            </a:r>
            <a:endParaRPr lang="fr-S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6E1AEA-16F1-788A-25AF-41991EC71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95" y="831348"/>
            <a:ext cx="3869461" cy="29952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05F443-8E2C-61C4-DB97-2E6372521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50" y="3633354"/>
            <a:ext cx="3521805" cy="32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0530F7-29D6-D16A-594F-766ED0DB0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3" y="2637063"/>
            <a:ext cx="6074229" cy="40494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243162-CB3E-18F2-B485-D8E420D4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04" y="2243617"/>
            <a:ext cx="6074229" cy="404948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1F05C6C5-AA0A-B3B1-9332-7685E029837B}"/>
              </a:ext>
            </a:extLst>
          </p:cNvPr>
          <p:cNvSpPr txBox="1"/>
          <p:nvPr/>
        </p:nvSpPr>
        <p:spPr>
          <a:xfrm>
            <a:off x="119743" y="853115"/>
            <a:ext cx="1194162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Travaux pratiques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Caravane de l’élimination du cancer du col utérin</a:t>
            </a:r>
          </a:p>
        </p:txBody>
      </p:sp>
    </p:spTree>
    <p:extLst>
      <p:ext uri="{BB962C8B-B14F-4D97-AF65-F5344CB8AC3E}">
        <p14:creationId xmlns:p14="http://schemas.microsoft.com/office/powerpoint/2010/main" val="413983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C3FF2E-E6F2-5ADF-700C-45A1BFCE4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9671" y="2531294"/>
            <a:ext cx="4339947" cy="36167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686BFB-F74E-D647-CF53-9DB555779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962" y="2632001"/>
            <a:ext cx="4462574" cy="37503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5903C07-39B2-ED6D-7BDE-C3C341DAF286}"/>
              </a:ext>
            </a:extLst>
          </p:cNvPr>
          <p:cNvSpPr txBox="1"/>
          <p:nvPr/>
        </p:nvSpPr>
        <p:spPr>
          <a:xfrm>
            <a:off x="119743" y="853115"/>
            <a:ext cx="1194162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Travaux pratiques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Caravane de l’élimination du cancer du col utérin</a:t>
            </a:r>
          </a:p>
        </p:txBody>
      </p:sp>
    </p:spTree>
    <p:extLst>
      <p:ext uri="{BB962C8B-B14F-4D97-AF65-F5344CB8AC3E}">
        <p14:creationId xmlns:p14="http://schemas.microsoft.com/office/powerpoint/2010/main" val="110564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222E65-2685-398F-84B0-0F8C6B66F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4437" y="2811061"/>
            <a:ext cx="4637265" cy="34779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1D2E41-3E71-B95B-EB90-54B7E1777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8616" y="2546931"/>
            <a:ext cx="4010394" cy="33459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FF6E82-5495-85F9-F314-D4943009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46" y="3200400"/>
            <a:ext cx="5307113" cy="35380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6E64F7-FBBB-F3F0-38BC-6AECFF0ADB90}"/>
              </a:ext>
            </a:extLst>
          </p:cNvPr>
          <p:cNvSpPr txBox="1"/>
          <p:nvPr/>
        </p:nvSpPr>
        <p:spPr>
          <a:xfrm>
            <a:off x="119743" y="853115"/>
            <a:ext cx="1194162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Travaux pratiques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Caravane de l’élimination du cancer du col utérin</a:t>
            </a:r>
          </a:p>
        </p:txBody>
      </p:sp>
    </p:spTree>
    <p:extLst>
      <p:ext uri="{BB962C8B-B14F-4D97-AF65-F5344CB8AC3E}">
        <p14:creationId xmlns:p14="http://schemas.microsoft.com/office/powerpoint/2010/main" val="368334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65E3A8-7121-1C4F-557A-5A219672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8" y="2296266"/>
            <a:ext cx="4770771" cy="43902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56FED-1BD8-3BAC-5E68-59E93BB9C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5" y="2306728"/>
            <a:ext cx="5151805" cy="42900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493D3A-D152-EACF-B0C8-4BFD294E34DF}"/>
              </a:ext>
            </a:extLst>
          </p:cNvPr>
          <p:cNvSpPr txBox="1"/>
          <p:nvPr/>
        </p:nvSpPr>
        <p:spPr>
          <a:xfrm>
            <a:off x="119743" y="853115"/>
            <a:ext cx="1194162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Travaux pratiques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Caravane de l’élimination du cancer du col utérin</a:t>
            </a:r>
          </a:p>
        </p:txBody>
      </p:sp>
    </p:spTree>
    <p:extLst>
      <p:ext uri="{BB962C8B-B14F-4D97-AF65-F5344CB8AC3E}">
        <p14:creationId xmlns:p14="http://schemas.microsoft.com/office/powerpoint/2010/main" val="692405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FBFD00-9B23-D3E0-A81F-8AC5DBC9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085" y="2169177"/>
            <a:ext cx="4470773" cy="45639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A725FA-A4EA-D203-BC13-8635BB293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2355750"/>
            <a:ext cx="5002651" cy="43827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EB7132-CA9F-B7F2-DCA1-94B91CB86D2A}"/>
              </a:ext>
            </a:extLst>
          </p:cNvPr>
          <p:cNvSpPr txBox="1"/>
          <p:nvPr/>
        </p:nvSpPr>
        <p:spPr>
          <a:xfrm>
            <a:off x="119743" y="853115"/>
            <a:ext cx="1194162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Travaux pratiques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Caravane de l’élimination du cancer du col utérin</a:t>
            </a:r>
          </a:p>
        </p:txBody>
      </p:sp>
    </p:spTree>
    <p:extLst>
      <p:ext uri="{BB962C8B-B14F-4D97-AF65-F5344CB8AC3E}">
        <p14:creationId xmlns:p14="http://schemas.microsoft.com/office/powerpoint/2010/main" val="353743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C34700-015C-2668-9E2C-1195984D12FA}"/>
              </a:ext>
            </a:extLst>
          </p:cNvPr>
          <p:cNvSpPr txBox="1"/>
          <p:nvPr/>
        </p:nvSpPr>
        <p:spPr>
          <a:xfrm>
            <a:off x="201137" y="854035"/>
            <a:ext cx="5849485" cy="601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Cancer du col utérin dans le monde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Nouveaux cas: 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 604 127 (6,5%)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Décès: 341 831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de la femme jeune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fréquent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mortel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123F38-B8BE-4812-34FB-D809351A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22" y="1098217"/>
            <a:ext cx="6096001" cy="3877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3945D2-50B1-A179-6756-89A05F637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3" y="5886621"/>
            <a:ext cx="6823510" cy="10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93A8867-AC95-8EBB-8951-8EBD28BC0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07239"/>
              </p:ext>
            </p:extLst>
          </p:nvPr>
        </p:nvGraphicFramePr>
        <p:xfrm>
          <a:off x="47150" y="1357661"/>
          <a:ext cx="12144851" cy="54225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3497493">
                  <a:extLst>
                    <a:ext uri="{9D8B030D-6E8A-4147-A177-3AD203B41FA5}">
                      <a16:colId xmlns:a16="http://schemas.microsoft.com/office/drawing/2014/main" val="2776105551"/>
                    </a:ext>
                  </a:extLst>
                </a:gridCol>
                <a:gridCol w="3497493">
                  <a:extLst>
                    <a:ext uri="{9D8B030D-6E8A-4147-A177-3AD203B41FA5}">
                      <a16:colId xmlns:a16="http://schemas.microsoft.com/office/drawing/2014/main" val="1658659592"/>
                    </a:ext>
                  </a:extLst>
                </a:gridCol>
                <a:gridCol w="492204">
                  <a:extLst>
                    <a:ext uri="{9D8B030D-6E8A-4147-A177-3AD203B41FA5}">
                      <a16:colId xmlns:a16="http://schemas.microsoft.com/office/drawing/2014/main" val="3647463690"/>
                    </a:ext>
                  </a:extLst>
                </a:gridCol>
                <a:gridCol w="395706">
                  <a:extLst>
                    <a:ext uri="{9D8B030D-6E8A-4147-A177-3AD203B41FA5}">
                      <a16:colId xmlns:a16="http://schemas.microsoft.com/office/drawing/2014/main" val="2568252985"/>
                    </a:ext>
                  </a:extLst>
                </a:gridCol>
                <a:gridCol w="492204">
                  <a:extLst>
                    <a:ext uri="{9D8B030D-6E8A-4147-A177-3AD203B41FA5}">
                      <a16:colId xmlns:a16="http://schemas.microsoft.com/office/drawing/2014/main" val="1357993096"/>
                    </a:ext>
                  </a:extLst>
                </a:gridCol>
                <a:gridCol w="1082293">
                  <a:extLst>
                    <a:ext uri="{9D8B030D-6E8A-4147-A177-3AD203B41FA5}">
                      <a16:colId xmlns:a16="http://schemas.microsoft.com/office/drawing/2014/main" val="3167975204"/>
                    </a:ext>
                  </a:extLst>
                </a:gridCol>
                <a:gridCol w="1082293">
                  <a:extLst>
                    <a:ext uri="{9D8B030D-6E8A-4147-A177-3AD203B41FA5}">
                      <a16:colId xmlns:a16="http://schemas.microsoft.com/office/drawing/2014/main" val="1487674559"/>
                    </a:ext>
                  </a:extLst>
                </a:gridCol>
                <a:gridCol w="1605165">
                  <a:extLst>
                    <a:ext uri="{9D8B030D-6E8A-4147-A177-3AD203B41FA5}">
                      <a16:colId xmlns:a16="http://schemas.microsoft.com/office/drawing/2014/main" val="2326737375"/>
                    </a:ext>
                  </a:extLst>
                </a:gridCol>
              </a:tblGrid>
              <a:tr h="5425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Unités d’enseignement</a:t>
                      </a:r>
                      <a:endParaRPr lang="fr-S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&lt;codes, intitulés et nature&gt;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Éléments Constitutifs</a:t>
                      </a:r>
                      <a:endParaRPr lang="fr-S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&lt;codes et intitulés&gt;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Modalités d’enseignement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Charge de travail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Crédits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934521"/>
                  </a:ext>
                </a:extLst>
              </a:tr>
              <a:tr h="3587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CM</a:t>
                      </a:r>
                      <a:endParaRPr lang="fr-S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TD</a:t>
                      </a:r>
                      <a:endParaRPr lang="fr-S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TP</a:t>
                      </a:r>
                      <a:endParaRPr lang="fr-S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effectLst/>
                        </a:rPr>
                        <a:t>TPE</a:t>
                      </a:r>
                      <a:endParaRPr lang="fr-S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VHT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50074"/>
                  </a:ext>
                </a:extLst>
              </a:tr>
              <a:tr h="35879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effectLst/>
                        </a:rPr>
                        <a:t>COLP 08.1.1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effectLst/>
                        </a:rPr>
                        <a:t>Prévention du cancer du col de l’utérus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effectLst/>
                        </a:rPr>
                        <a:t>(Obligatoire)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solidFill>
                            <a:schemeClr val="bg1"/>
                          </a:solidFill>
                          <a:effectLst/>
                        </a:rPr>
                        <a:t>COLP 08.1.1.1 HPV, cancer du col et vaccination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089459"/>
                  </a:ext>
                </a:extLst>
              </a:tr>
              <a:tr h="3587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solidFill>
                            <a:schemeClr val="bg1"/>
                          </a:solidFill>
                          <a:effectLst/>
                        </a:rPr>
                        <a:t> COLP 08.1.1.2 Dépistage du cancer du col de l’utérus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04295"/>
                  </a:ext>
                </a:extLst>
              </a:tr>
              <a:tr h="3587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Sous-Total COLP 08.1.1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913764"/>
                  </a:ext>
                </a:extLst>
              </a:tr>
              <a:tr h="35879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COLP 08.1.2 Colposcopie et images colposcopiques </a:t>
                      </a:r>
                      <a:endParaRPr lang="fr-S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effectLst/>
                        </a:rPr>
                        <a:t>(Obligatoire)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200" dirty="0">
                          <a:solidFill>
                            <a:schemeClr val="bg1"/>
                          </a:solidFill>
                          <a:effectLst/>
                        </a:rPr>
                        <a:t>COLP 08.1.2.1 Colposcopie normale et Cas particuliers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25178"/>
                  </a:ext>
                </a:extLst>
              </a:tr>
              <a:tr h="3587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COLP 08.1.2.2 </a:t>
                      </a:r>
                      <a:r>
                        <a:rPr lang="fr-SN" sz="1200" dirty="0">
                          <a:solidFill>
                            <a:schemeClr val="bg1"/>
                          </a:solidFill>
                          <a:effectLst/>
                        </a:rPr>
                        <a:t>Colposcopie pathologique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558376"/>
                  </a:ext>
                </a:extLst>
              </a:tr>
              <a:tr h="35752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Sous-Total COLP 08.1.2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250059"/>
                  </a:ext>
                </a:extLst>
              </a:tr>
              <a:tr h="47819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COLP 08.1.3 </a:t>
                      </a:r>
                      <a:endParaRPr lang="fr-S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Stages pratiques et rédaction du livret de stage</a:t>
                      </a:r>
                      <a:endParaRPr lang="fr-S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(Obligatoire) 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COLP 08.1.3.1 Stage en Colposcopie 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260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260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48003"/>
                  </a:ext>
                </a:extLst>
              </a:tr>
              <a:tr h="84892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COLP 08.1.3.2 Stage en Laboratoire en Anatomie Pathologique et en Cytologie 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094597"/>
                  </a:ext>
                </a:extLst>
              </a:tr>
              <a:tr h="4781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Sous-total COLP 08.1.3 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360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360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03987"/>
                  </a:ext>
                </a:extLst>
              </a:tr>
              <a:tr h="358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TOTAL SEMESTRE</a:t>
                      </a:r>
                      <a:endParaRPr lang="fr-S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56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468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600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fr-SN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47" marR="51347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20278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308774F-0666-D486-8239-69D38FBD98A4}"/>
              </a:ext>
            </a:extLst>
          </p:cNvPr>
          <p:cNvSpPr txBox="1"/>
          <p:nvPr/>
        </p:nvSpPr>
        <p:spPr>
          <a:xfrm>
            <a:off x="231448" y="777342"/>
            <a:ext cx="3627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semestre</a:t>
            </a:r>
          </a:p>
        </p:txBody>
      </p:sp>
    </p:spTree>
    <p:extLst>
      <p:ext uri="{BB962C8B-B14F-4D97-AF65-F5344CB8AC3E}">
        <p14:creationId xmlns:p14="http://schemas.microsoft.com/office/powerpoint/2010/main" val="883590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8774F-0666-D486-8239-69D38FBD98A4}"/>
              </a:ext>
            </a:extLst>
          </p:cNvPr>
          <p:cNvSpPr txBox="1"/>
          <p:nvPr/>
        </p:nvSpPr>
        <p:spPr>
          <a:xfrm>
            <a:off x="231448" y="777342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semestre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C050B74-11B8-B8AE-6EDC-2C4CCF20C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63521"/>
              </p:ext>
            </p:extLst>
          </p:nvPr>
        </p:nvGraphicFramePr>
        <p:xfrm>
          <a:off x="119743" y="1480458"/>
          <a:ext cx="11792060" cy="51480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3639774">
                  <a:extLst>
                    <a:ext uri="{9D8B030D-6E8A-4147-A177-3AD203B41FA5}">
                      <a16:colId xmlns:a16="http://schemas.microsoft.com/office/drawing/2014/main" val="2099406328"/>
                    </a:ext>
                  </a:extLst>
                </a:gridCol>
                <a:gridCol w="3639774">
                  <a:extLst>
                    <a:ext uri="{9D8B030D-6E8A-4147-A177-3AD203B41FA5}">
                      <a16:colId xmlns:a16="http://schemas.microsoft.com/office/drawing/2014/main" val="2286465786"/>
                    </a:ext>
                  </a:extLst>
                </a:gridCol>
                <a:gridCol w="512228">
                  <a:extLst>
                    <a:ext uri="{9D8B030D-6E8A-4147-A177-3AD203B41FA5}">
                      <a16:colId xmlns:a16="http://schemas.microsoft.com/office/drawing/2014/main" val="208159696"/>
                    </a:ext>
                  </a:extLst>
                </a:gridCol>
                <a:gridCol w="411805">
                  <a:extLst>
                    <a:ext uri="{9D8B030D-6E8A-4147-A177-3AD203B41FA5}">
                      <a16:colId xmlns:a16="http://schemas.microsoft.com/office/drawing/2014/main" val="2009374465"/>
                    </a:ext>
                  </a:extLst>
                </a:gridCol>
                <a:gridCol w="512228">
                  <a:extLst>
                    <a:ext uri="{9D8B030D-6E8A-4147-A177-3AD203B41FA5}">
                      <a16:colId xmlns:a16="http://schemas.microsoft.com/office/drawing/2014/main" val="2793012691"/>
                    </a:ext>
                  </a:extLst>
                </a:gridCol>
                <a:gridCol w="1126321">
                  <a:extLst>
                    <a:ext uri="{9D8B030D-6E8A-4147-A177-3AD203B41FA5}">
                      <a16:colId xmlns:a16="http://schemas.microsoft.com/office/drawing/2014/main" val="2850180748"/>
                    </a:ext>
                  </a:extLst>
                </a:gridCol>
                <a:gridCol w="1126321">
                  <a:extLst>
                    <a:ext uri="{9D8B030D-6E8A-4147-A177-3AD203B41FA5}">
                      <a16:colId xmlns:a16="http://schemas.microsoft.com/office/drawing/2014/main" val="845654132"/>
                    </a:ext>
                  </a:extLst>
                </a:gridCol>
                <a:gridCol w="823609">
                  <a:extLst>
                    <a:ext uri="{9D8B030D-6E8A-4147-A177-3AD203B41FA5}">
                      <a16:colId xmlns:a16="http://schemas.microsoft.com/office/drawing/2014/main" val="2226379964"/>
                    </a:ext>
                  </a:extLst>
                </a:gridCol>
              </a:tblGrid>
              <a:tr h="5741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Unités d’enseignement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&lt;codes, intitulés et nature&gt;</a:t>
                      </a:r>
                      <a:endParaRPr lang="fr-S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Éléments Constitutifs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&lt;codes et intitulés&gt;</a:t>
                      </a:r>
                      <a:endParaRPr lang="fr-S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Modalités d’enseignement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Charge de travail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Crédits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08264"/>
                  </a:ext>
                </a:extLst>
              </a:tr>
              <a:tr h="5741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CM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TD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TP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TPE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VHT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49096"/>
                  </a:ext>
                </a:extLst>
              </a:tr>
              <a:tr h="87079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COLP 08.2.1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Traitement de lésions pré-cancéreuses du col utérin 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400" dirty="0">
                          <a:effectLst/>
                        </a:rPr>
                        <a:t>(Obligatoire)</a:t>
                      </a:r>
                      <a:endParaRPr lang="fr-S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400" dirty="0">
                          <a:solidFill>
                            <a:schemeClr val="bg1"/>
                          </a:solidFill>
                          <a:effectLst/>
                        </a:rPr>
                        <a:t>COLP 08.2.1.1 Traitement de dysplasies cervicales, du cancer du col et du vagin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461419"/>
                  </a:ext>
                </a:extLst>
              </a:tr>
              <a:tr h="5741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400" dirty="0">
                          <a:solidFill>
                            <a:schemeClr val="bg1"/>
                          </a:solidFill>
                          <a:effectLst/>
                        </a:rPr>
                        <a:t> COLP 08.2.1.2  Traitement de pathologies vulvaires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59564"/>
                  </a:ext>
                </a:extLst>
              </a:tr>
              <a:tr h="27748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Sous-Total COLP 08.2.1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38754"/>
                  </a:ext>
                </a:extLst>
              </a:tr>
              <a:tr h="27748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COLP 08.2.2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Stages pratiques et rédaction du livret de stage </a:t>
                      </a:r>
                      <a:endParaRPr lang="fr-SN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400" dirty="0">
                          <a:effectLst/>
                        </a:rPr>
                        <a:t>(Obligatoire)</a:t>
                      </a:r>
                      <a:endParaRPr lang="fr-SN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COLP 08.2.2.1 Stage en Colposcopie 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300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     300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220358"/>
                  </a:ext>
                </a:extLst>
              </a:tr>
              <a:tr h="5741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COLP 08.2.2.2 Stage en Laboratoire en Anatomie Pathologie et en Cytologie 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99389"/>
                  </a:ext>
                </a:extLst>
              </a:tr>
              <a:tr h="5741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COLP 08.2.2.3 Stage au Bloc opératoire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807436"/>
                  </a:ext>
                </a:extLst>
              </a:tr>
              <a:tr h="27748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Sous-Total COLP 08.2.2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480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480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007899"/>
                  </a:ext>
                </a:extLst>
              </a:tr>
              <a:tr h="574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TOTAL SEMESTRE </a:t>
                      </a:r>
                      <a:endParaRPr lang="fr-SN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</a:rPr>
                        <a:t>534</a:t>
                      </a:r>
                      <a:endParaRPr lang="fr-SN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600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fr-SN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866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543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évaluations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8774F-0666-D486-8239-69D38FBD98A4}"/>
              </a:ext>
            </a:extLst>
          </p:cNvPr>
          <p:cNvSpPr txBox="1"/>
          <p:nvPr/>
        </p:nvSpPr>
        <p:spPr>
          <a:xfrm>
            <a:off x="231448" y="777342"/>
            <a:ext cx="3627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semestre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33A6287-0C1B-F48A-EA38-FE01ED9A5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876159"/>
              </p:ext>
            </p:extLst>
          </p:nvPr>
        </p:nvGraphicFramePr>
        <p:xfrm>
          <a:off x="118533" y="1381089"/>
          <a:ext cx="11964609" cy="52474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3258291">
                  <a:extLst>
                    <a:ext uri="{9D8B030D-6E8A-4147-A177-3AD203B41FA5}">
                      <a16:colId xmlns:a16="http://schemas.microsoft.com/office/drawing/2014/main" val="1228477037"/>
                    </a:ext>
                  </a:extLst>
                </a:gridCol>
                <a:gridCol w="3258291">
                  <a:extLst>
                    <a:ext uri="{9D8B030D-6E8A-4147-A177-3AD203B41FA5}">
                      <a16:colId xmlns:a16="http://schemas.microsoft.com/office/drawing/2014/main" val="3708887011"/>
                    </a:ext>
                  </a:extLst>
                </a:gridCol>
                <a:gridCol w="948766">
                  <a:extLst>
                    <a:ext uri="{9D8B030D-6E8A-4147-A177-3AD203B41FA5}">
                      <a16:colId xmlns:a16="http://schemas.microsoft.com/office/drawing/2014/main" val="3657349104"/>
                    </a:ext>
                  </a:extLst>
                </a:gridCol>
                <a:gridCol w="951120">
                  <a:extLst>
                    <a:ext uri="{9D8B030D-6E8A-4147-A177-3AD203B41FA5}">
                      <a16:colId xmlns:a16="http://schemas.microsoft.com/office/drawing/2014/main" val="2244840420"/>
                    </a:ext>
                  </a:extLst>
                </a:gridCol>
                <a:gridCol w="951120">
                  <a:extLst>
                    <a:ext uri="{9D8B030D-6E8A-4147-A177-3AD203B41FA5}">
                      <a16:colId xmlns:a16="http://schemas.microsoft.com/office/drawing/2014/main" val="635555468"/>
                    </a:ext>
                  </a:extLst>
                </a:gridCol>
                <a:gridCol w="755718">
                  <a:extLst>
                    <a:ext uri="{9D8B030D-6E8A-4147-A177-3AD203B41FA5}">
                      <a16:colId xmlns:a16="http://schemas.microsoft.com/office/drawing/2014/main" val="2268276788"/>
                    </a:ext>
                  </a:extLst>
                </a:gridCol>
                <a:gridCol w="967601">
                  <a:extLst>
                    <a:ext uri="{9D8B030D-6E8A-4147-A177-3AD203B41FA5}">
                      <a16:colId xmlns:a16="http://schemas.microsoft.com/office/drawing/2014/main" val="668581072"/>
                    </a:ext>
                  </a:extLst>
                </a:gridCol>
                <a:gridCol w="680381">
                  <a:extLst>
                    <a:ext uri="{9D8B030D-6E8A-4147-A177-3AD203B41FA5}">
                      <a16:colId xmlns:a16="http://schemas.microsoft.com/office/drawing/2014/main" val="3454527848"/>
                    </a:ext>
                  </a:extLst>
                </a:gridCol>
                <a:gridCol w="193321">
                  <a:extLst>
                    <a:ext uri="{9D8B030D-6E8A-4147-A177-3AD203B41FA5}">
                      <a16:colId xmlns:a16="http://schemas.microsoft.com/office/drawing/2014/main" val="2229612289"/>
                    </a:ext>
                  </a:extLst>
                </a:gridCol>
              </a:tblGrid>
              <a:tr h="18267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Unités d’enseignement</a:t>
                      </a:r>
                      <a:endParaRPr lang="fr-SN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&lt;codes, intitulés et nature&gt;</a:t>
                      </a:r>
                      <a:endParaRPr lang="fr-S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Eléments Constitutifs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&lt;codes et intitulés&gt;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Poids de l’EC</a:t>
                      </a:r>
                      <a:r>
                        <a:rPr lang="fr-FR" sz="1000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Nature et type d’épreuves</a:t>
                      </a:r>
                      <a:endParaRPr lang="fr-S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Durée &lt;écrite&gt;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Coef. de l’UE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13095"/>
                  </a:ext>
                </a:extLst>
              </a:tr>
              <a:tr h="214444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CC (en %)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CT (en %)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Ecrite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orale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1596"/>
                  </a:ext>
                </a:extLst>
              </a:tr>
              <a:tr h="3739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effectLst/>
                        </a:rPr>
                        <a:t>COLP 08.1.1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effectLst/>
                        </a:rPr>
                        <a:t>Prévention du cancer du col de l’utérus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effectLst/>
                        </a:rPr>
                        <a:t>(Obligatoire)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effectLst/>
                        </a:rPr>
                        <a:t> </a:t>
                      </a:r>
                      <a:endParaRPr lang="fr-S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solidFill>
                            <a:schemeClr val="bg1"/>
                          </a:solidFill>
                          <a:effectLst/>
                        </a:rPr>
                        <a:t>COLP 08.1.1.1 HPV, cancer du col et vaccination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95053"/>
                  </a:ext>
                </a:extLst>
              </a:tr>
              <a:tr h="7741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solidFill>
                            <a:schemeClr val="bg1"/>
                          </a:solidFill>
                          <a:effectLst/>
                        </a:rPr>
                        <a:t> COLP 08.1.1.2 Dépistage du cancer du col de l’utérus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229817"/>
                  </a:ext>
                </a:extLst>
              </a:tr>
              <a:tr h="3739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COLP 08.1.2 Colposcopie et images colposcopiques</a:t>
                      </a:r>
                      <a:endParaRPr lang="fr-SN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effectLst/>
                        </a:rPr>
                        <a:t>(Obligatoire)</a:t>
                      </a:r>
                      <a:endParaRPr lang="fr-S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 dirty="0">
                          <a:solidFill>
                            <a:schemeClr val="bg1"/>
                          </a:solidFill>
                          <a:effectLst/>
                        </a:rPr>
                        <a:t>COLP 08.1.2.1 Colposcopie normale et Cas particuliers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91540"/>
                  </a:ext>
                </a:extLst>
              </a:tr>
              <a:tr h="3739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COLP 08.1.2.2 </a:t>
                      </a:r>
                      <a:r>
                        <a:rPr lang="fr-SN" sz="1000" dirty="0">
                          <a:solidFill>
                            <a:schemeClr val="bg1"/>
                          </a:solidFill>
                          <a:effectLst/>
                        </a:rPr>
                        <a:t>Colposcopie pathologique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881871"/>
                  </a:ext>
                </a:extLst>
              </a:tr>
              <a:tr h="45487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COLP 08.1.3 </a:t>
                      </a:r>
                      <a:endParaRPr lang="fr-SN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Stages pratiques et rédaction du livret de stage</a:t>
                      </a:r>
                      <a:endParaRPr lang="fr-SN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(Obligatoire)</a:t>
                      </a:r>
                      <a:endParaRPr lang="fr-S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COLP 08.1.3.1 Stage en Colposcopie 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79535"/>
                  </a:ext>
                </a:extLst>
              </a:tr>
              <a:tr h="56930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COLP 08.1.3.2 Stage en Laboratoire en Anatomie pathologique et en Cytologie </a:t>
                      </a:r>
                      <a:endParaRPr lang="fr-SN" sz="1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931" marR="52931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535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632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évaluations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8774F-0666-D486-8239-69D38FBD98A4}"/>
              </a:ext>
            </a:extLst>
          </p:cNvPr>
          <p:cNvSpPr txBox="1"/>
          <p:nvPr/>
        </p:nvSpPr>
        <p:spPr>
          <a:xfrm>
            <a:off x="231448" y="777342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Deuxième semestre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5DDD8-2BBE-6438-2224-7569847A1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26546"/>
              </p:ext>
            </p:extLst>
          </p:nvPr>
        </p:nvGraphicFramePr>
        <p:xfrm>
          <a:off x="187878" y="1456267"/>
          <a:ext cx="11895267" cy="53146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3240153">
                  <a:extLst>
                    <a:ext uri="{9D8B030D-6E8A-4147-A177-3AD203B41FA5}">
                      <a16:colId xmlns:a16="http://schemas.microsoft.com/office/drawing/2014/main" val="1201353782"/>
                    </a:ext>
                  </a:extLst>
                </a:gridCol>
                <a:gridCol w="3240153">
                  <a:extLst>
                    <a:ext uri="{9D8B030D-6E8A-4147-A177-3AD203B41FA5}">
                      <a16:colId xmlns:a16="http://schemas.microsoft.com/office/drawing/2014/main" val="469258662"/>
                    </a:ext>
                  </a:extLst>
                </a:gridCol>
                <a:gridCol w="943482">
                  <a:extLst>
                    <a:ext uri="{9D8B030D-6E8A-4147-A177-3AD203B41FA5}">
                      <a16:colId xmlns:a16="http://schemas.microsoft.com/office/drawing/2014/main" val="2524438750"/>
                    </a:ext>
                  </a:extLst>
                </a:gridCol>
                <a:gridCol w="945824">
                  <a:extLst>
                    <a:ext uri="{9D8B030D-6E8A-4147-A177-3AD203B41FA5}">
                      <a16:colId xmlns:a16="http://schemas.microsoft.com/office/drawing/2014/main" val="3304714303"/>
                    </a:ext>
                  </a:extLst>
                </a:gridCol>
                <a:gridCol w="945824">
                  <a:extLst>
                    <a:ext uri="{9D8B030D-6E8A-4147-A177-3AD203B41FA5}">
                      <a16:colId xmlns:a16="http://schemas.microsoft.com/office/drawing/2014/main" val="3364891905"/>
                    </a:ext>
                  </a:extLst>
                </a:gridCol>
                <a:gridCol w="751511">
                  <a:extLst>
                    <a:ext uri="{9D8B030D-6E8A-4147-A177-3AD203B41FA5}">
                      <a16:colId xmlns:a16="http://schemas.microsoft.com/office/drawing/2014/main" val="181717817"/>
                    </a:ext>
                  </a:extLst>
                </a:gridCol>
                <a:gridCol w="962212">
                  <a:extLst>
                    <a:ext uri="{9D8B030D-6E8A-4147-A177-3AD203B41FA5}">
                      <a16:colId xmlns:a16="http://schemas.microsoft.com/office/drawing/2014/main" val="2690143074"/>
                    </a:ext>
                  </a:extLst>
                </a:gridCol>
                <a:gridCol w="676593">
                  <a:extLst>
                    <a:ext uri="{9D8B030D-6E8A-4147-A177-3AD203B41FA5}">
                      <a16:colId xmlns:a16="http://schemas.microsoft.com/office/drawing/2014/main" val="4227407220"/>
                    </a:ext>
                  </a:extLst>
                </a:gridCol>
                <a:gridCol w="189515">
                  <a:extLst>
                    <a:ext uri="{9D8B030D-6E8A-4147-A177-3AD203B41FA5}">
                      <a16:colId xmlns:a16="http://schemas.microsoft.com/office/drawing/2014/main" val="2488545815"/>
                    </a:ext>
                  </a:extLst>
                </a:gridCol>
              </a:tblGrid>
              <a:tr h="20602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Unités d’enseignement</a:t>
                      </a:r>
                      <a:endParaRPr lang="fr-S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&lt;codes, intitulés et nature&gt;</a:t>
                      </a:r>
                      <a:endParaRPr lang="fr-SN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Eléments Constitutifs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&lt;codes et intitulés&gt;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Poids de l’EC</a:t>
                      </a:r>
                      <a:r>
                        <a:rPr lang="fr-FR" sz="1000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Nature et type d’épreuves</a:t>
                      </a:r>
                      <a:endParaRPr lang="fr-SN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Durée &lt;écrite&gt;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Coef. de l’UE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45538"/>
                  </a:ext>
                </a:extLst>
              </a:tr>
              <a:tr h="231796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CC (en %)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CT (en %)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Ecrite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orale</a:t>
                      </a:r>
                      <a:r>
                        <a:rPr lang="fr-FR" sz="10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706934"/>
                  </a:ext>
                </a:extLst>
              </a:tr>
              <a:tr h="62046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COLP 08.2.1</a:t>
                      </a:r>
                      <a:endParaRPr lang="fr-SN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effectLst/>
                        </a:rPr>
                        <a:t>Traitement de lésions pré-cancéreuses du col utérin </a:t>
                      </a:r>
                      <a:endParaRPr lang="fr-SN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effectLst/>
                        </a:rPr>
                        <a:t>(Obligatoire)</a:t>
                      </a:r>
                      <a:endParaRPr lang="fr-SN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SN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solidFill>
                            <a:schemeClr val="bg1"/>
                          </a:solidFill>
                          <a:effectLst/>
                        </a:rPr>
                        <a:t>COLP 08.2.1.1 Traitement de dysplasies cervicales, du cancer du col et du vagin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147268"/>
                  </a:ext>
                </a:extLst>
              </a:tr>
              <a:tr h="7315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solidFill>
                            <a:schemeClr val="bg1"/>
                          </a:solidFill>
                          <a:effectLst/>
                        </a:rPr>
                        <a:t> COLP 08.2.1.2  Traitement de pathologies vulvaires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 heure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03728"/>
                  </a:ext>
                </a:extLst>
              </a:tr>
              <a:tr h="40910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COLP 08.2.2</a:t>
                      </a:r>
                      <a:endParaRPr lang="fr-SN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Stages pratiques </a:t>
                      </a:r>
                      <a:endParaRPr lang="fr-SN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SN" sz="1000">
                          <a:effectLst/>
                        </a:rPr>
                        <a:t>(Obligatoire)</a:t>
                      </a:r>
                      <a:endParaRPr lang="fr-SN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COLP 08.2.2.1 Stage en Colposcopie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27891"/>
                  </a:ext>
                </a:extLst>
              </a:tr>
              <a:tr h="620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COLP 08.2.2.2 Stage en Laboratoires en Anatomie pathologie et en Cytologie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52201"/>
                  </a:ext>
                </a:extLst>
              </a:tr>
              <a:tr h="40910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COLP 08.2.2.3 Stage au Bloc opératoire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SN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20" marR="57120" marT="0" marB="0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5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11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évaluations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8774F-0666-D486-8239-69D38FBD98A4}"/>
              </a:ext>
            </a:extLst>
          </p:cNvPr>
          <p:cNvSpPr txBox="1"/>
          <p:nvPr/>
        </p:nvSpPr>
        <p:spPr>
          <a:xfrm>
            <a:off x="257085" y="1029959"/>
            <a:ext cx="11680352" cy="559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Plateforme Moodle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Paiement intégral frais pédagogiques+++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Compte personnel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Mot de passe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60 QCM</a:t>
            </a:r>
          </a:p>
        </p:txBody>
      </p:sp>
    </p:spTree>
    <p:extLst>
      <p:ext uri="{BB962C8B-B14F-4D97-AF65-F5344CB8AC3E}">
        <p14:creationId xmlns:p14="http://schemas.microsoft.com/office/powerpoint/2010/main" val="3572088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qualité enseignement du DU  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Tableau des réponses au formulaire Forms. Titre de la question : Vous avez réalisé des apprentissages significatifs dans ce séminaire . Nombre de réponses : 25 réponses.">
            <a:extLst>
              <a:ext uri="{FF2B5EF4-FFF2-40B4-BE49-F238E27FC236}">
                <a16:creationId xmlns:a16="http://schemas.microsoft.com/office/drawing/2014/main" id="{E201F3FA-4D96-2DD3-C9AE-F82037334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8" y="938401"/>
            <a:ext cx="11873466" cy="5690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50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qualité enseignement du DU  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Tableau des réponses au formulaire Forms. Titre de la question : Globalement vous appréciez cet enseignement . Nombre de réponses : 25 réponses.">
            <a:extLst>
              <a:ext uri="{FF2B5EF4-FFF2-40B4-BE49-F238E27FC236}">
                <a16:creationId xmlns:a16="http://schemas.microsoft.com/office/drawing/2014/main" id="{8FD97E4A-32AE-E732-639A-AEE70E225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8" y="823861"/>
            <a:ext cx="11960552" cy="580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67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colposcopie 2021-2022   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4A7C6F-C026-9EDE-3824-AC6D4692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14" y="873165"/>
            <a:ext cx="9252857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7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5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 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C13B0A-B0F2-0C55-A8BD-9B6834C46427}"/>
              </a:ext>
            </a:extLst>
          </p:cNvPr>
          <p:cNvSpPr txBox="1"/>
          <p:nvPr/>
        </p:nvSpPr>
        <p:spPr>
          <a:xfrm>
            <a:off x="201137" y="823861"/>
            <a:ext cx="1189289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Diplôme pertinent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Diplôme important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Diplôme quasi-obligatoire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Expertise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Compagnonnage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Implication personnelle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Occasion unique en Afrique (beaucoup de clientes)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72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F8C8F9-E6FD-4480-8CB0-846A5B5B103B}"/>
              </a:ext>
            </a:extLst>
          </p:cNvPr>
          <p:cNvCxnSpPr>
            <a:cxnSpLocks/>
          </p:cNvCxnSpPr>
          <p:nvPr/>
        </p:nvCxnSpPr>
        <p:spPr>
          <a:xfrm>
            <a:off x="4169327" y="5399740"/>
            <a:ext cx="647428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5808-4C1A-4D27-981C-C5F97ECF0BFD}"/>
              </a:ext>
            </a:extLst>
          </p:cNvPr>
          <p:cNvGrpSpPr/>
          <p:nvPr/>
        </p:nvGrpSpPr>
        <p:grpSpPr>
          <a:xfrm>
            <a:off x="0" y="1028492"/>
            <a:ext cx="4407071" cy="4801016"/>
            <a:chOff x="634829" y="1028492"/>
            <a:chExt cx="4407071" cy="4801016"/>
          </a:xfrm>
          <a:solidFill>
            <a:srgbClr val="7030A0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28339C-471C-4034-AFEB-87908320EDF9}"/>
                </a:ext>
              </a:extLst>
            </p:cNvPr>
            <p:cNvGrpSpPr/>
            <p:nvPr/>
          </p:nvGrpSpPr>
          <p:grpSpPr>
            <a:xfrm>
              <a:off x="4813300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0F414CA8-9AAD-4C2C-A88A-8A74E8E805B8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C375972-9C28-4C3B-94C7-BDAC3A5EB1C4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128005B-8420-4AE8-A14C-5E6A911C1D35}"/>
                </a:ext>
              </a:extLst>
            </p:cNvPr>
            <p:cNvGrpSpPr/>
            <p:nvPr/>
          </p:nvGrpSpPr>
          <p:grpSpPr>
            <a:xfrm>
              <a:off x="963604" y="1361661"/>
              <a:ext cx="3745842" cy="4134264"/>
              <a:chOff x="1041819" y="1123536"/>
              <a:chExt cx="3818414" cy="4214361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9559C0E-D81A-4C20-9E76-766CF0F6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940" y="4537479"/>
                <a:ext cx="383543" cy="494853"/>
              </a:xfrm>
              <a:custGeom>
                <a:avLst/>
                <a:gdLst>
                  <a:gd name="T0" fmla="*/ 0 w 101"/>
                  <a:gd name="T1" fmla="*/ 118 h 126"/>
                  <a:gd name="T2" fmla="*/ 2 w 101"/>
                  <a:gd name="T3" fmla="*/ 126 h 126"/>
                  <a:gd name="T4" fmla="*/ 28 w 101"/>
                  <a:gd name="T5" fmla="*/ 126 h 126"/>
                  <a:gd name="T6" fmla="*/ 50 w 101"/>
                  <a:gd name="T7" fmla="*/ 126 h 126"/>
                  <a:gd name="T8" fmla="*/ 72 w 101"/>
                  <a:gd name="T9" fmla="*/ 126 h 126"/>
                  <a:gd name="T10" fmla="*/ 98 w 101"/>
                  <a:gd name="T11" fmla="*/ 126 h 126"/>
                  <a:gd name="T12" fmla="*/ 100 w 101"/>
                  <a:gd name="T13" fmla="*/ 118 h 126"/>
                  <a:gd name="T14" fmla="*/ 90 w 101"/>
                  <a:gd name="T15" fmla="*/ 91 h 126"/>
                  <a:gd name="T16" fmla="*/ 73 w 101"/>
                  <a:gd name="T17" fmla="*/ 82 h 126"/>
                  <a:gd name="T18" fmla="*/ 64 w 101"/>
                  <a:gd name="T19" fmla="*/ 67 h 126"/>
                  <a:gd name="T20" fmla="*/ 78 w 101"/>
                  <a:gd name="T21" fmla="*/ 59 h 126"/>
                  <a:gd name="T22" fmla="*/ 77 w 101"/>
                  <a:gd name="T23" fmla="*/ 51 h 126"/>
                  <a:gd name="T24" fmla="*/ 76 w 101"/>
                  <a:gd name="T25" fmla="*/ 26 h 126"/>
                  <a:gd name="T26" fmla="*/ 63 w 101"/>
                  <a:gd name="T27" fmla="*/ 7 h 126"/>
                  <a:gd name="T28" fmla="*/ 30 w 101"/>
                  <a:gd name="T29" fmla="*/ 14 h 126"/>
                  <a:gd name="T30" fmla="*/ 24 w 101"/>
                  <a:gd name="T31" fmla="*/ 51 h 126"/>
                  <a:gd name="T32" fmla="*/ 22 w 101"/>
                  <a:gd name="T33" fmla="*/ 59 h 126"/>
                  <a:gd name="T34" fmla="*/ 36 w 101"/>
                  <a:gd name="T35" fmla="*/ 67 h 126"/>
                  <a:gd name="T36" fmla="*/ 28 w 101"/>
                  <a:gd name="T37" fmla="*/ 82 h 126"/>
                  <a:gd name="T38" fmla="*/ 10 w 101"/>
                  <a:gd name="T39" fmla="*/ 91 h 126"/>
                  <a:gd name="T40" fmla="*/ 0 w 101"/>
                  <a:gd name="T41" fmla="*/ 1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26">
                    <a:moveTo>
                      <a:pt x="0" y="118"/>
                    </a:moveTo>
                    <a:cubicBezTo>
                      <a:pt x="0" y="120"/>
                      <a:pt x="1" y="126"/>
                      <a:pt x="2" y="126"/>
                    </a:cubicBezTo>
                    <a:cubicBezTo>
                      <a:pt x="2" y="126"/>
                      <a:pt x="14" y="126"/>
                      <a:pt x="28" y="126"/>
                    </a:cubicBezTo>
                    <a:cubicBezTo>
                      <a:pt x="36" y="126"/>
                      <a:pt x="43" y="126"/>
                      <a:pt x="50" y="126"/>
                    </a:cubicBezTo>
                    <a:cubicBezTo>
                      <a:pt x="57" y="126"/>
                      <a:pt x="65" y="126"/>
                      <a:pt x="72" y="126"/>
                    </a:cubicBezTo>
                    <a:cubicBezTo>
                      <a:pt x="86" y="126"/>
                      <a:pt x="98" y="126"/>
                      <a:pt x="98" y="126"/>
                    </a:cubicBezTo>
                    <a:cubicBezTo>
                      <a:pt x="100" y="126"/>
                      <a:pt x="100" y="120"/>
                      <a:pt x="100" y="118"/>
                    </a:cubicBezTo>
                    <a:cubicBezTo>
                      <a:pt x="101" y="107"/>
                      <a:pt x="100" y="97"/>
                      <a:pt x="90" y="91"/>
                    </a:cubicBezTo>
                    <a:cubicBezTo>
                      <a:pt x="87" y="88"/>
                      <a:pt x="78" y="85"/>
                      <a:pt x="73" y="82"/>
                    </a:cubicBezTo>
                    <a:cubicBezTo>
                      <a:pt x="68" y="80"/>
                      <a:pt x="60" y="73"/>
                      <a:pt x="64" y="67"/>
                    </a:cubicBezTo>
                    <a:cubicBezTo>
                      <a:pt x="67" y="62"/>
                      <a:pt x="75" y="65"/>
                      <a:pt x="78" y="59"/>
                    </a:cubicBezTo>
                    <a:cubicBezTo>
                      <a:pt x="79" y="58"/>
                      <a:pt x="77" y="56"/>
                      <a:pt x="77" y="51"/>
                    </a:cubicBezTo>
                    <a:cubicBezTo>
                      <a:pt x="77" y="47"/>
                      <a:pt x="77" y="31"/>
                      <a:pt x="76" y="26"/>
                    </a:cubicBezTo>
                    <a:cubicBezTo>
                      <a:pt x="73" y="19"/>
                      <a:pt x="70" y="12"/>
                      <a:pt x="63" y="7"/>
                    </a:cubicBezTo>
                    <a:cubicBezTo>
                      <a:pt x="53" y="0"/>
                      <a:pt x="38" y="4"/>
                      <a:pt x="30" y="14"/>
                    </a:cubicBezTo>
                    <a:cubicBezTo>
                      <a:pt x="23" y="25"/>
                      <a:pt x="24" y="39"/>
                      <a:pt x="24" y="51"/>
                    </a:cubicBezTo>
                    <a:cubicBezTo>
                      <a:pt x="23" y="56"/>
                      <a:pt x="21" y="58"/>
                      <a:pt x="22" y="59"/>
                    </a:cubicBezTo>
                    <a:cubicBezTo>
                      <a:pt x="25" y="64"/>
                      <a:pt x="33" y="63"/>
                      <a:pt x="36" y="67"/>
                    </a:cubicBezTo>
                    <a:cubicBezTo>
                      <a:pt x="41" y="72"/>
                      <a:pt x="32" y="80"/>
                      <a:pt x="28" y="82"/>
                    </a:cubicBezTo>
                    <a:cubicBezTo>
                      <a:pt x="22" y="85"/>
                      <a:pt x="14" y="88"/>
                      <a:pt x="10" y="91"/>
                    </a:cubicBezTo>
                    <a:cubicBezTo>
                      <a:pt x="1" y="97"/>
                      <a:pt x="0" y="107"/>
                      <a:pt x="0" y="1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F77812A-4C38-44C5-B3E4-2DDB1282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8267" y="4517199"/>
                <a:ext cx="331182" cy="515133"/>
              </a:xfrm>
              <a:custGeom>
                <a:avLst/>
                <a:gdLst>
                  <a:gd name="T0" fmla="*/ 25 w 87"/>
                  <a:gd name="T1" fmla="*/ 6 h 131"/>
                  <a:gd name="T2" fmla="*/ 41 w 87"/>
                  <a:gd name="T3" fmla="*/ 15 h 131"/>
                  <a:gd name="T4" fmla="*/ 41 w 87"/>
                  <a:gd name="T5" fmla="*/ 24 h 131"/>
                  <a:gd name="T6" fmla="*/ 41 w 87"/>
                  <a:gd name="T7" fmla="*/ 34 h 131"/>
                  <a:gd name="T8" fmla="*/ 41 w 87"/>
                  <a:gd name="T9" fmla="*/ 37 h 131"/>
                  <a:gd name="T10" fmla="*/ 44 w 87"/>
                  <a:gd name="T11" fmla="*/ 38 h 131"/>
                  <a:gd name="T12" fmla="*/ 44 w 87"/>
                  <a:gd name="T13" fmla="*/ 40 h 131"/>
                  <a:gd name="T14" fmla="*/ 42 w 87"/>
                  <a:gd name="T15" fmla="*/ 42 h 131"/>
                  <a:gd name="T16" fmla="*/ 37 w 87"/>
                  <a:gd name="T17" fmla="*/ 48 h 131"/>
                  <a:gd name="T18" fmla="*/ 37 w 87"/>
                  <a:gd name="T19" fmla="*/ 50 h 131"/>
                  <a:gd name="T20" fmla="*/ 35 w 87"/>
                  <a:gd name="T21" fmla="*/ 66 h 131"/>
                  <a:gd name="T22" fmla="*/ 50 w 87"/>
                  <a:gd name="T23" fmla="*/ 85 h 131"/>
                  <a:gd name="T24" fmla="*/ 70 w 87"/>
                  <a:gd name="T25" fmla="*/ 97 h 131"/>
                  <a:gd name="T26" fmla="*/ 78 w 87"/>
                  <a:gd name="T27" fmla="*/ 125 h 131"/>
                  <a:gd name="T28" fmla="*/ 31 w 87"/>
                  <a:gd name="T29" fmla="*/ 125 h 131"/>
                  <a:gd name="T30" fmla="*/ 31 w 87"/>
                  <a:gd name="T31" fmla="*/ 125 h 131"/>
                  <a:gd name="T32" fmla="*/ 31 w 87"/>
                  <a:gd name="T33" fmla="*/ 124 h 131"/>
                  <a:gd name="T34" fmla="*/ 14 w 87"/>
                  <a:gd name="T35" fmla="*/ 82 h 131"/>
                  <a:gd name="T36" fmla="*/ 9 w 87"/>
                  <a:gd name="T37" fmla="*/ 79 h 131"/>
                  <a:gd name="T38" fmla="*/ 16 w 87"/>
                  <a:gd name="T39" fmla="*/ 66 h 131"/>
                  <a:gd name="T40" fmla="*/ 14 w 87"/>
                  <a:gd name="T41" fmla="*/ 50 h 131"/>
                  <a:gd name="T42" fmla="*/ 14 w 87"/>
                  <a:gd name="T43" fmla="*/ 48 h 131"/>
                  <a:gd name="T44" fmla="*/ 9 w 87"/>
                  <a:gd name="T45" fmla="*/ 42 h 131"/>
                  <a:gd name="T46" fmla="*/ 7 w 87"/>
                  <a:gd name="T47" fmla="*/ 40 h 131"/>
                  <a:gd name="T48" fmla="*/ 8 w 87"/>
                  <a:gd name="T49" fmla="*/ 37 h 131"/>
                  <a:gd name="T50" fmla="*/ 9 w 87"/>
                  <a:gd name="T51" fmla="*/ 29 h 131"/>
                  <a:gd name="T52" fmla="*/ 9 w 87"/>
                  <a:gd name="T53" fmla="*/ 25 h 131"/>
                  <a:gd name="T54" fmla="*/ 9 w 87"/>
                  <a:gd name="T55" fmla="*/ 17 h 131"/>
                  <a:gd name="T56" fmla="*/ 17 w 87"/>
                  <a:gd name="T57" fmla="*/ 7 h 131"/>
                  <a:gd name="T58" fmla="*/ 25 w 87"/>
                  <a:gd name="T59" fmla="*/ 6 h 131"/>
                  <a:gd name="T60" fmla="*/ 25 w 87"/>
                  <a:gd name="T61" fmla="*/ 0 h 131"/>
                  <a:gd name="T62" fmla="*/ 14 w 87"/>
                  <a:gd name="T63" fmla="*/ 2 h 131"/>
                  <a:gd name="T64" fmla="*/ 3 w 87"/>
                  <a:gd name="T65" fmla="*/ 15 h 131"/>
                  <a:gd name="T66" fmla="*/ 3 w 87"/>
                  <a:gd name="T67" fmla="*/ 30 h 131"/>
                  <a:gd name="T68" fmla="*/ 1 w 87"/>
                  <a:gd name="T69" fmla="*/ 41 h 131"/>
                  <a:gd name="T70" fmla="*/ 8 w 87"/>
                  <a:gd name="T71" fmla="*/ 49 h 131"/>
                  <a:gd name="T72" fmla="*/ 10 w 87"/>
                  <a:gd name="T73" fmla="*/ 66 h 131"/>
                  <a:gd name="T74" fmla="*/ 1 w 87"/>
                  <a:gd name="T75" fmla="*/ 78 h 131"/>
                  <a:gd name="T76" fmla="*/ 2 w 87"/>
                  <a:gd name="T77" fmla="*/ 82 h 131"/>
                  <a:gd name="T78" fmla="*/ 11 w 87"/>
                  <a:gd name="T79" fmla="*/ 87 h 131"/>
                  <a:gd name="T80" fmla="*/ 25 w 87"/>
                  <a:gd name="T81" fmla="*/ 124 h 131"/>
                  <a:gd name="T82" fmla="*/ 25 w 87"/>
                  <a:gd name="T83" fmla="*/ 124 h 131"/>
                  <a:gd name="T84" fmla="*/ 25 w 87"/>
                  <a:gd name="T85" fmla="*/ 130 h 131"/>
                  <a:gd name="T86" fmla="*/ 26 w 87"/>
                  <a:gd name="T87" fmla="*/ 131 h 131"/>
                  <a:gd name="T88" fmla="*/ 28 w 87"/>
                  <a:gd name="T89" fmla="*/ 131 h 131"/>
                  <a:gd name="T90" fmla="*/ 83 w 87"/>
                  <a:gd name="T91" fmla="*/ 131 h 131"/>
                  <a:gd name="T92" fmla="*/ 74 w 87"/>
                  <a:gd name="T93" fmla="*/ 92 h 131"/>
                  <a:gd name="T94" fmla="*/ 52 w 87"/>
                  <a:gd name="T95" fmla="*/ 80 h 131"/>
                  <a:gd name="T96" fmla="*/ 41 w 87"/>
                  <a:gd name="T97" fmla="*/ 66 h 131"/>
                  <a:gd name="T98" fmla="*/ 43 w 87"/>
                  <a:gd name="T99" fmla="*/ 49 h 131"/>
                  <a:gd name="T100" fmla="*/ 50 w 87"/>
                  <a:gd name="T101" fmla="*/ 41 h 131"/>
                  <a:gd name="T102" fmla="*/ 47 w 87"/>
                  <a:gd name="T103" fmla="*/ 33 h 131"/>
                  <a:gd name="T104" fmla="*/ 46 w 87"/>
                  <a:gd name="T105" fmla="*/ 12 h 131"/>
                  <a:gd name="T106" fmla="*/ 25 w 87"/>
                  <a:gd name="T10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31">
                    <a:moveTo>
                      <a:pt x="25" y="6"/>
                    </a:moveTo>
                    <a:cubicBezTo>
                      <a:pt x="32" y="6"/>
                      <a:pt x="38" y="9"/>
                      <a:pt x="41" y="15"/>
                    </a:cubicBezTo>
                    <a:cubicBezTo>
                      <a:pt x="42" y="18"/>
                      <a:pt x="42" y="20"/>
                      <a:pt x="41" y="24"/>
                    </a:cubicBezTo>
                    <a:cubicBezTo>
                      <a:pt x="41" y="26"/>
                      <a:pt x="41" y="30"/>
                      <a:pt x="41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4" y="39"/>
                      <a:pt x="44" y="40"/>
                    </a:cubicBezTo>
                    <a:cubicBezTo>
                      <a:pt x="43" y="41"/>
                      <a:pt x="43" y="41"/>
                      <a:pt x="42" y="42"/>
                    </a:cubicBezTo>
                    <a:cubicBezTo>
                      <a:pt x="40" y="43"/>
                      <a:pt x="38" y="45"/>
                      <a:pt x="37" y="48"/>
                    </a:cubicBezTo>
                    <a:cubicBezTo>
                      <a:pt x="37" y="49"/>
                      <a:pt x="37" y="49"/>
                      <a:pt x="37" y="50"/>
                    </a:cubicBezTo>
                    <a:cubicBezTo>
                      <a:pt x="36" y="54"/>
                      <a:pt x="34" y="61"/>
                      <a:pt x="35" y="66"/>
                    </a:cubicBezTo>
                    <a:cubicBezTo>
                      <a:pt x="36" y="75"/>
                      <a:pt x="41" y="82"/>
                      <a:pt x="50" y="85"/>
                    </a:cubicBezTo>
                    <a:cubicBezTo>
                      <a:pt x="56" y="88"/>
                      <a:pt x="64" y="93"/>
                      <a:pt x="70" y="97"/>
                    </a:cubicBezTo>
                    <a:cubicBezTo>
                      <a:pt x="77" y="102"/>
                      <a:pt x="79" y="118"/>
                      <a:pt x="78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17"/>
                      <a:pt x="33" y="95"/>
                      <a:pt x="14" y="82"/>
                    </a:cubicBezTo>
                    <a:cubicBezTo>
                      <a:pt x="13" y="81"/>
                      <a:pt x="11" y="80"/>
                      <a:pt x="9" y="79"/>
                    </a:cubicBezTo>
                    <a:cubicBezTo>
                      <a:pt x="13" y="76"/>
                      <a:pt x="15" y="71"/>
                      <a:pt x="16" y="66"/>
                    </a:cubicBezTo>
                    <a:cubicBezTo>
                      <a:pt x="16" y="61"/>
                      <a:pt x="15" y="54"/>
                      <a:pt x="14" y="50"/>
                    </a:cubicBezTo>
                    <a:cubicBezTo>
                      <a:pt x="14" y="49"/>
                      <a:pt x="14" y="49"/>
                      <a:pt x="14" y="48"/>
                    </a:cubicBezTo>
                    <a:cubicBezTo>
                      <a:pt x="13" y="45"/>
                      <a:pt x="11" y="43"/>
                      <a:pt x="9" y="42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39"/>
                      <a:pt x="7" y="39"/>
                      <a:pt x="8" y="37"/>
                    </a:cubicBezTo>
                    <a:cubicBezTo>
                      <a:pt x="8" y="35"/>
                      <a:pt x="10" y="33"/>
                      <a:pt x="9" y="29"/>
                    </a:cubicBezTo>
                    <a:cubicBezTo>
                      <a:pt x="9" y="28"/>
                      <a:pt x="9" y="26"/>
                      <a:pt x="9" y="25"/>
                    </a:cubicBezTo>
                    <a:cubicBezTo>
                      <a:pt x="8" y="21"/>
                      <a:pt x="8" y="19"/>
                      <a:pt x="9" y="17"/>
                    </a:cubicBezTo>
                    <a:cubicBezTo>
                      <a:pt x="10" y="13"/>
                      <a:pt x="13" y="9"/>
                      <a:pt x="17" y="7"/>
                    </a:cubicBezTo>
                    <a:cubicBezTo>
                      <a:pt x="20" y="6"/>
                      <a:pt x="22" y="6"/>
                      <a:pt x="25" y="6"/>
                    </a:cubicBezTo>
                    <a:moveTo>
                      <a:pt x="25" y="0"/>
                    </a:moveTo>
                    <a:cubicBezTo>
                      <a:pt x="21" y="0"/>
                      <a:pt x="18" y="0"/>
                      <a:pt x="14" y="2"/>
                    </a:cubicBezTo>
                    <a:cubicBezTo>
                      <a:pt x="9" y="5"/>
                      <a:pt x="5" y="9"/>
                      <a:pt x="3" y="15"/>
                    </a:cubicBezTo>
                    <a:cubicBezTo>
                      <a:pt x="1" y="20"/>
                      <a:pt x="3" y="24"/>
                      <a:pt x="3" y="30"/>
                    </a:cubicBezTo>
                    <a:cubicBezTo>
                      <a:pt x="4" y="34"/>
                      <a:pt x="0" y="36"/>
                      <a:pt x="1" y="41"/>
                    </a:cubicBezTo>
                    <a:cubicBezTo>
                      <a:pt x="2" y="47"/>
                      <a:pt x="7" y="47"/>
                      <a:pt x="8" y="49"/>
                    </a:cubicBezTo>
                    <a:cubicBezTo>
                      <a:pt x="8" y="52"/>
                      <a:pt x="10" y="60"/>
                      <a:pt x="10" y="66"/>
                    </a:cubicBezTo>
                    <a:cubicBezTo>
                      <a:pt x="9" y="71"/>
                      <a:pt x="6" y="75"/>
                      <a:pt x="1" y="78"/>
                    </a:cubicBezTo>
                    <a:cubicBezTo>
                      <a:pt x="0" y="80"/>
                      <a:pt x="0" y="81"/>
                      <a:pt x="2" y="82"/>
                    </a:cubicBezTo>
                    <a:cubicBezTo>
                      <a:pt x="5" y="84"/>
                      <a:pt x="9" y="86"/>
                      <a:pt x="11" y="87"/>
                    </a:cubicBezTo>
                    <a:cubicBezTo>
                      <a:pt x="27" y="98"/>
                      <a:pt x="26" y="117"/>
                      <a:pt x="25" y="124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26"/>
                      <a:pt x="25" y="128"/>
                      <a:pt x="25" y="130"/>
                    </a:cubicBezTo>
                    <a:cubicBezTo>
                      <a:pt x="25" y="131"/>
                      <a:pt x="25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5" y="131"/>
                      <a:pt x="87" y="101"/>
                      <a:pt x="74" y="92"/>
                    </a:cubicBezTo>
                    <a:cubicBezTo>
                      <a:pt x="67" y="88"/>
                      <a:pt x="59" y="83"/>
                      <a:pt x="52" y="80"/>
                    </a:cubicBezTo>
                    <a:cubicBezTo>
                      <a:pt x="45" y="77"/>
                      <a:pt x="42" y="71"/>
                      <a:pt x="41" y="66"/>
                    </a:cubicBezTo>
                    <a:cubicBezTo>
                      <a:pt x="40" y="60"/>
                      <a:pt x="42" y="52"/>
                      <a:pt x="43" y="49"/>
                    </a:cubicBezTo>
                    <a:cubicBezTo>
                      <a:pt x="43" y="47"/>
                      <a:pt x="49" y="47"/>
                      <a:pt x="50" y="41"/>
                    </a:cubicBezTo>
                    <a:cubicBezTo>
                      <a:pt x="50" y="39"/>
                      <a:pt x="50" y="34"/>
                      <a:pt x="47" y="33"/>
                    </a:cubicBezTo>
                    <a:cubicBezTo>
                      <a:pt x="46" y="25"/>
                      <a:pt x="50" y="20"/>
                      <a:pt x="46" y="12"/>
                    </a:cubicBezTo>
                    <a:cubicBezTo>
                      <a:pt x="42" y="4"/>
                      <a:pt x="34" y="0"/>
                      <a:pt x="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B1EC425-A796-4CD1-A695-C29F52C62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540" y="4572633"/>
                <a:ext cx="464702" cy="470516"/>
              </a:xfrm>
              <a:custGeom>
                <a:avLst/>
                <a:gdLst>
                  <a:gd name="T0" fmla="*/ 99 w 122"/>
                  <a:gd name="T1" fmla="*/ 20 h 120"/>
                  <a:gd name="T2" fmla="*/ 116 w 122"/>
                  <a:gd name="T3" fmla="*/ 67 h 120"/>
                  <a:gd name="T4" fmla="*/ 109 w 122"/>
                  <a:gd name="T5" fmla="*/ 89 h 120"/>
                  <a:gd name="T6" fmla="*/ 87 w 122"/>
                  <a:gd name="T7" fmla="*/ 95 h 120"/>
                  <a:gd name="T8" fmla="*/ 79 w 122"/>
                  <a:gd name="T9" fmla="*/ 84 h 120"/>
                  <a:gd name="T10" fmla="*/ 38 w 122"/>
                  <a:gd name="T11" fmla="*/ 88 h 120"/>
                  <a:gd name="T12" fmla="*/ 41 w 122"/>
                  <a:gd name="T13" fmla="*/ 56 h 120"/>
                  <a:gd name="T14" fmla="*/ 69 w 122"/>
                  <a:gd name="T15" fmla="*/ 53 h 120"/>
                  <a:gd name="T16" fmla="*/ 71 w 122"/>
                  <a:gd name="T17" fmla="*/ 43 h 120"/>
                  <a:gd name="T18" fmla="*/ 48 w 122"/>
                  <a:gd name="T19" fmla="*/ 41 h 120"/>
                  <a:gd name="T20" fmla="*/ 37 w 122"/>
                  <a:gd name="T21" fmla="*/ 38 h 120"/>
                  <a:gd name="T22" fmla="*/ 61 w 122"/>
                  <a:gd name="T23" fmla="*/ 26 h 120"/>
                  <a:gd name="T24" fmla="*/ 88 w 122"/>
                  <a:gd name="T25" fmla="*/ 46 h 120"/>
                  <a:gd name="T26" fmla="*/ 88 w 122"/>
                  <a:gd name="T27" fmla="*/ 75 h 120"/>
                  <a:gd name="T28" fmla="*/ 95 w 122"/>
                  <a:gd name="T29" fmla="*/ 86 h 120"/>
                  <a:gd name="T30" fmla="*/ 105 w 122"/>
                  <a:gd name="T31" fmla="*/ 76 h 120"/>
                  <a:gd name="T32" fmla="*/ 104 w 122"/>
                  <a:gd name="T33" fmla="*/ 42 h 120"/>
                  <a:gd name="T34" fmla="*/ 61 w 122"/>
                  <a:gd name="T35" fmla="*/ 15 h 120"/>
                  <a:gd name="T36" fmla="*/ 18 w 122"/>
                  <a:gd name="T37" fmla="*/ 42 h 120"/>
                  <a:gd name="T38" fmla="*/ 27 w 122"/>
                  <a:gd name="T39" fmla="*/ 92 h 120"/>
                  <a:gd name="T40" fmla="*/ 71 w 122"/>
                  <a:gd name="T41" fmla="*/ 104 h 120"/>
                  <a:gd name="T42" fmla="*/ 83 w 122"/>
                  <a:gd name="T43" fmla="*/ 105 h 120"/>
                  <a:gd name="T44" fmla="*/ 58 w 122"/>
                  <a:gd name="T45" fmla="*/ 114 h 120"/>
                  <a:gd name="T46" fmla="*/ 10 w 122"/>
                  <a:gd name="T47" fmla="*/ 82 h 120"/>
                  <a:gd name="T48" fmla="*/ 23 w 122"/>
                  <a:gd name="T49" fmla="*/ 20 h 120"/>
                  <a:gd name="T50" fmla="*/ 56 w 122"/>
                  <a:gd name="T51" fmla="*/ 83 h 120"/>
                  <a:gd name="T52" fmla="*/ 73 w 122"/>
                  <a:gd name="T53" fmla="*/ 76 h 120"/>
                  <a:gd name="T54" fmla="*/ 68 w 122"/>
                  <a:gd name="T55" fmla="*/ 63 h 120"/>
                  <a:gd name="T56" fmla="*/ 46 w 122"/>
                  <a:gd name="T57" fmla="*/ 73 h 120"/>
                  <a:gd name="T58" fmla="*/ 61 w 122"/>
                  <a:gd name="T59" fmla="*/ 0 h 120"/>
                  <a:gd name="T60" fmla="*/ 5 w 122"/>
                  <a:gd name="T61" fmla="*/ 34 h 120"/>
                  <a:gd name="T62" fmla="*/ 17 w 122"/>
                  <a:gd name="T63" fmla="*/ 104 h 120"/>
                  <a:gd name="T64" fmla="*/ 73 w 122"/>
                  <a:gd name="T65" fmla="*/ 119 h 120"/>
                  <a:gd name="T66" fmla="*/ 88 w 122"/>
                  <a:gd name="T67" fmla="*/ 101 h 120"/>
                  <a:gd name="T68" fmla="*/ 114 w 122"/>
                  <a:gd name="T69" fmla="*/ 92 h 120"/>
                  <a:gd name="T70" fmla="*/ 122 w 122"/>
                  <a:gd name="T71" fmla="*/ 67 h 120"/>
                  <a:gd name="T72" fmla="*/ 103 w 122"/>
                  <a:gd name="T73" fmla="*/ 15 h 120"/>
                  <a:gd name="T74" fmla="*/ 96 w 122"/>
                  <a:gd name="T75" fmla="*/ 80 h 120"/>
                  <a:gd name="T76" fmla="*/ 94 w 122"/>
                  <a:gd name="T77" fmla="*/ 68 h 120"/>
                  <a:gd name="T78" fmla="*/ 90 w 122"/>
                  <a:gd name="T79" fmla="*/ 33 h 120"/>
                  <a:gd name="T80" fmla="*/ 98 w 122"/>
                  <a:gd name="T81" fmla="*/ 45 h 120"/>
                  <a:gd name="T82" fmla="*/ 99 w 122"/>
                  <a:gd name="T83" fmla="*/ 74 h 120"/>
                  <a:gd name="T84" fmla="*/ 96 w 122"/>
                  <a:gd name="T85" fmla="*/ 80 h 120"/>
                  <a:gd name="T86" fmla="*/ 21 w 122"/>
                  <a:gd name="T87" fmla="*/ 60 h 120"/>
                  <a:gd name="T88" fmla="*/ 32 w 122"/>
                  <a:gd name="T89" fmla="*/ 40 h 120"/>
                  <a:gd name="T90" fmla="*/ 43 w 122"/>
                  <a:gd name="T91" fmla="*/ 48 h 120"/>
                  <a:gd name="T92" fmla="*/ 26 w 122"/>
                  <a:gd name="T93" fmla="*/ 73 h 120"/>
                  <a:gd name="T94" fmla="*/ 50 w 122"/>
                  <a:gd name="T95" fmla="*/ 46 h 120"/>
                  <a:gd name="T96" fmla="*/ 65 w 122"/>
                  <a:gd name="T97" fmla="*/ 46 h 120"/>
                  <a:gd name="T98" fmla="*/ 56 w 122"/>
                  <a:gd name="T99" fmla="*/ 77 h 120"/>
                  <a:gd name="T100" fmla="*/ 53 w 122"/>
                  <a:gd name="T101" fmla="*/ 70 h 120"/>
                  <a:gd name="T102" fmla="*/ 69 w 122"/>
                  <a:gd name="T103" fmla="*/ 70 h 120"/>
                  <a:gd name="T104" fmla="*/ 65 w 122"/>
                  <a:gd name="T105" fmla="*/ 74 h 120"/>
                  <a:gd name="T106" fmla="*/ 56 w 122"/>
                  <a:gd name="T107" fmla="*/ 77 h 120"/>
                  <a:gd name="T108" fmla="*/ 76 w 122"/>
                  <a:gd name="T109" fmla="*/ 94 h 120"/>
                  <a:gd name="T110" fmla="*/ 69 w 122"/>
                  <a:gd name="T111" fmla="*/ 9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2" h="120">
                    <a:moveTo>
                      <a:pt x="61" y="6"/>
                    </a:moveTo>
                    <a:cubicBezTo>
                      <a:pt x="69" y="6"/>
                      <a:pt x="75" y="7"/>
                      <a:pt x="82" y="9"/>
                    </a:cubicBezTo>
                    <a:cubicBezTo>
                      <a:pt x="89" y="12"/>
                      <a:pt x="94" y="15"/>
                      <a:pt x="99" y="20"/>
                    </a:cubicBezTo>
                    <a:cubicBezTo>
                      <a:pt x="104" y="24"/>
                      <a:pt x="109" y="30"/>
                      <a:pt x="112" y="37"/>
                    </a:cubicBezTo>
                    <a:cubicBezTo>
                      <a:pt x="115" y="44"/>
                      <a:pt x="116" y="52"/>
                      <a:pt x="116" y="61"/>
                    </a:cubicBezTo>
                    <a:cubicBezTo>
                      <a:pt x="116" y="63"/>
                      <a:pt x="116" y="64"/>
                      <a:pt x="116" y="67"/>
                    </a:cubicBezTo>
                    <a:cubicBezTo>
                      <a:pt x="116" y="69"/>
                      <a:pt x="115" y="71"/>
                      <a:pt x="115" y="74"/>
                    </a:cubicBezTo>
                    <a:cubicBezTo>
                      <a:pt x="114" y="76"/>
                      <a:pt x="114" y="79"/>
                      <a:pt x="113" y="81"/>
                    </a:cubicBezTo>
                    <a:cubicBezTo>
                      <a:pt x="112" y="84"/>
                      <a:pt x="110" y="86"/>
                      <a:pt x="109" y="89"/>
                    </a:cubicBezTo>
                    <a:cubicBezTo>
                      <a:pt x="107" y="91"/>
                      <a:pt x="105" y="92"/>
                      <a:pt x="102" y="94"/>
                    </a:cubicBezTo>
                    <a:cubicBezTo>
                      <a:pt x="100" y="95"/>
                      <a:pt x="97" y="96"/>
                      <a:pt x="93" y="96"/>
                    </a:cubicBezTo>
                    <a:cubicBezTo>
                      <a:pt x="91" y="96"/>
                      <a:pt x="88" y="95"/>
                      <a:pt x="87" y="95"/>
                    </a:cubicBezTo>
                    <a:cubicBezTo>
                      <a:pt x="85" y="94"/>
                      <a:pt x="83" y="93"/>
                      <a:pt x="82" y="92"/>
                    </a:cubicBezTo>
                    <a:cubicBezTo>
                      <a:pt x="81" y="91"/>
                      <a:pt x="81" y="90"/>
                      <a:pt x="80" y="88"/>
                    </a:cubicBezTo>
                    <a:cubicBezTo>
                      <a:pt x="79" y="87"/>
                      <a:pt x="79" y="86"/>
                      <a:pt x="79" y="84"/>
                    </a:cubicBezTo>
                    <a:cubicBezTo>
                      <a:pt x="76" y="87"/>
                      <a:pt x="72" y="90"/>
                      <a:pt x="68" y="91"/>
                    </a:cubicBezTo>
                    <a:cubicBezTo>
                      <a:pt x="64" y="93"/>
                      <a:pt x="59" y="94"/>
                      <a:pt x="54" y="94"/>
                    </a:cubicBezTo>
                    <a:cubicBezTo>
                      <a:pt x="47" y="94"/>
                      <a:pt x="42" y="92"/>
                      <a:pt x="38" y="88"/>
                    </a:cubicBezTo>
                    <a:cubicBezTo>
                      <a:pt x="34" y="84"/>
                      <a:pt x="32" y="79"/>
                      <a:pt x="32" y="73"/>
                    </a:cubicBezTo>
                    <a:cubicBezTo>
                      <a:pt x="32" y="69"/>
                      <a:pt x="33" y="66"/>
                      <a:pt x="34" y="63"/>
                    </a:cubicBezTo>
                    <a:cubicBezTo>
                      <a:pt x="36" y="60"/>
                      <a:pt x="38" y="58"/>
                      <a:pt x="41" y="56"/>
                    </a:cubicBezTo>
                    <a:cubicBezTo>
                      <a:pt x="43" y="55"/>
                      <a:pt x="46" y="53"/>
                      <a:pt x="49" y="53"/>
                    </a:cubicBezTo>
                    <a:cubicBezTo>
                      <a:pt x="52" y="52"/>
                      <a:pt x="56" y="52"/>
                      <a:pt x="59" y="52"/>
                    </a:cubicBezTo>
                    <a:cubicBezTo>
                      <a:pt x="63" y="52"/>
                      <a:pt x="66" y="52"/>
                      <a:pt x="69" y="53"/>
                    </a:cubicBezTo>
                    <a:cubicBezTo>
                      <a:pt x="71" y="53"/>
                      <a:pt x="73" y="54"/>
                      <a:pt x="75" y="55"/>
                    </a:cubicBezTo>
                    <a:cubicBezTo>
                      <a:pt x="75" y="52"/>
                      <a:pt x="74" y="50"/>
                      <a:pt x="74" y="48"/>
                    </a:cubicBezTo>
                    <a:cubicBezTo>
                      <a:pt x="73" y="46"/>
                      <a:pt x="73" y="45"/>
                      <a:pt x="71" y="43"/>
                    </a:cubicBezTo>
                    <a:cubicBezTo>
                      <a:pt x="70" y="42"/>
                      <a:pt x="69" y="41"/>
                      <a:pt x="67" y="40"/>
                    </a:cubicBezTo>
                    <a:cubicBezTo>
                      <a:pt x="64" y="39"/>
                      <a:pt x="62" y="39"/>
                      <a:pt x="59" y="39"/>
                    </a:cubicBezTo>
                    <a:cubicBezTo>
                      <a:pt x="55" y="39"/>
                      <a:pt x="51" y="40"/>
                      <a:pt x="48" y="41"/>
                    </a:cubicBezTo>
                    <a:cubicBezTo>
                      <a:pt x="47" y="41"/>
                      <a:pt x="46" y="41"/>
                      <a:pt x="46" y="42"/>
                    </a:cubicBezTo>
                    <a:cubicBezTo>
                      <a:pt x="45" y="42"/>
                      <a:pt x="44" y="42"/>
                      <a:pt x="43" y="42"/>
                    </a:cubicBezTo>
                    <a:cubicBezTo>
                      <a:pt x="41" y="42"/>
                      <a:pt x="38" y="41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5"/>
                      <a:pt x="38" y="32"/>
                      <a:pt x="40" y="31"/>
                    </a:cubicBezTo>
                    <a:cubicBezTo>
                      <a:pt x="46" y="28"/>
                      <a:pt x="53" y="26"/>
                      <a:pt x="61" y="26"/>
                    </a:cubicBezTo>
                    <a:cubicBezTo>
                      <a:pt x="68" y="26"/>
                      <a:pt x="73" y="27"/>
                      <a:pt x="76" y="29"/>
                    </a:cubicBezTo>
                    <a:cubicBezTo>
                      <a:pt x="80" y="31"/>
                      <a:pt x="83" y="33"/>
                      <a:pt x="84" y="36"/>
                    </a:cubicBezTo>
                    <a:cubicBezTo>
                      <a:pt x="86" y="39"/>
                      <a:pt x="87" y="43"/>
                      <a:pt x="88" y="46"/>
                    </a:cubicBezTo>
                    <a:cubicBezTo>
                      <a:pt x="88" y="50"/>
                      <a:pt x="88" y="53"/>
                      <a:pt x="88" y="57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71"/>
                      <a:pt x="88" y="73"/>
                      <a:pt x="88" y="75"/>
                    </a:cubicBezTo>
                    <a:cubicBezTo>
                      <a:pt x="89" y="77"/>
                      <a:pt x="89" y="79"/>
                      <a:pt x="89" y="80"/>
                    </a:cubicBezTo>
                    <a:cubicBezTo>
                      <a:pt x="90" y="82"/>
                      <a:pt x="91" y="83"/>
                      <a:pt x="92" y="84"/>
                    </a:cubicBezTo>
                    <a:cubicBezTo>
                      <a:pt x="92" y="85"/>
                      <a:pt x="94" y="86"/>
                      <a:pt x="95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8" y="85"/>
                      <a:pt x="100" y="84"/>
                      <a:pt x="102" y="82"/>
                    </a:cubicBezTo>
                    <a:cubicBezTo>
                      <a:pt x="103" y="81"/>
                      <a:pt x="104" y="78"/>
                      <a:pt x="105" y="76"/>
                    </a:cubicBezTo>
                    <a:cubicBezTo>
                      <a:pt x="106" y="73"/>
                      <a:pt x="106" y="71"/>
                      <a:pt x="106" y="68"/>
                    </a:cubicBezTo>
                    <a:cubicBezTo>
                      <a:pt x="107" y="65"/>
                      <a:pt x="107" y="63"/>
                      <a:pt x="107" y="61"/>
                    </a:cubicBezTo>
                    <a:cubicBezTo>
                      <a:pt x="107" y="54"/>
                      <a:pt x="106" y="48"/>
                      <a:pt x="104" y="42"/>
                    </a:cubicBezTo>
                    <a:cubicBezTo>
                      <a:pt x="101" y="37"/>
                      <a:pt x="98" y="32"/>
                      <a:pt x="94" y="28"/>
                    </a:cubicBezTo>
                    <a:cubicBezTo>
                      <a:pt x="90" y="24"/>
                      <a:pt x="85" y="21"/>
                      <a:pt x="80" y="18"/>
                    </a:cubicBezTo>
                    <a:cubicBezTo>
                      <a:pt x="74" y="16"/>
                      <a:pt x="68" y="15"/>
                      <a:pt x="61" y="15"/>
                    </a:cubicBezTo>
                    <a:cubicBezTo>
                      <a:pt x="54" y="15"/>
                      <a:pt x="48" y="16"/>
                      <a:pt x="42" y="18"/>
                    </a:cubicBezTo>
                    <a:cubicBezTo>
                      <a:pt x="36" y="20"/>
                      <a:pt x="32" y="24"/>
                      <a:pt x="28" y="28"/>
                    </a:cubicBezTo>
                    <a:cubicBezTo>
                      <a:pt x="24" y="32"/>
                      <a:pt x="21" y="36"/>
                      <a:pt x="18" y="42"/>
                    </a:cubicBezTo>
                    <a:cubicBezTo>
                      <a:pt x="16" y="48"/>
                      <a:pt x="15" y="54"/>
                      <a:pt x="15" y="60"/>
                    </a:cubicBezTo>
                    <a:cubicBezTo>
                      <a:pt x="15" y="66"/>
                      <a:pt x="16" y="72"/>
                      <a:pt x="18" y="78"/>
                    </a:cubicBezTo>
                    <a:cubicBezTo>
                      <a:pt x="20" y="83"/>
                      <a:pt x="23" y="88"/>
                      <a:pt x="27" y="92"/>
                    </a:cubicBezTo>
                    <a:cubicBezTo>
                      <a:pt x="31" y="96"/>
                      <a:pt x="35" y="100"/>
                      <a:pt x="41" y="102"/>
                    </a:cubicBezTo>
                    <a:cubicBezTo>
                      <a:pt x="46" y="104"/>
                      <a:pt x="52" y="106"/>
                      <a:pt x="59" y="106"/>
                    </a:cubicBezTo>
                    <a:cubicBezTo>
                      <a:pt x="64" y="106"/>
                      <a:pt x="68" y="105"/>
                      <a:pt x="71" y="104"/>
                    </a:cubicBezTo>
                    <a:cubicBezTo>
                      <a:pt x="73" y="103"/>
                      <a:pt x="75" y="103"/>
                      <a:pt x="77" y="102"/>
                    </a:cubicBezTo>
                    <a:cubicBezTo>
                      <a:pt x="78" y="102"/>
                      <a:pt x="78" y="102"/>
                      <a:pt x="79" y="102"/>
                    </a:cubicBezTo>
                    <a:cubicBezTo>
                      <a:pt x="81" y="102"/>
                      <a:pt x="82" y="103"/>
                      <a:pt x="83" y="105"/>
                    </a:cubicBezTo>
                    <a:cubicBezTo>
                      <a:pt x="84" y="107"/>
                      <a:pt x="82" y="109"/>
                      <a:pt x="80" y="110"/>
                    </a:cubicBezTo>
                    <a:cubicBezTo>
                      <a:pt x="77" y="111"/>
                      <a:pt x="74" y="112"/>
                      <a:pt x="72" y="113"/>
                    </a:cubicBezTo>
                    <a:cubicBezTo>
                      <a:pt x="67" y="114"/>
                      <a:pt x="63" y="114"/>
                      <a:pt x="58" y="114"/>
                    </a:cubicBezTo>
                    <a:cubicBezTo>
                      <a:pt x="51" y="114"/>
                      <a:pt x="44" y="113"/>
                      <a:pt x="38" y="111"/>
                    </a:cubicBezTo>
                    <a:cubicBezTo>
                      <a:pt x="32" y="108"/>
                      <a:pt x="26" y="104"/>
                      <a:pt x="21" y="100"/>
                    </a:cubicBezTo>
                    <a:cubicBezTo>
                      <a:pt x="17" y="95"/>
                      <a:pt x="13" y="89"/>
                      <a:pt x="10" y="82"/>
                    </a:cubicBezTo>
                    <a:cubicBezTo>
                      <a:pt x="7" y="76"/>
                      <a:pt x="6" y="68"/>
                      <a:pt x="6" y="60"/>
                    </a:cubicBezTo>
                    <a:cubicBezTo>
                      <a:pt x="6" y="51"/>
                      <a:pt x="7" y="43"/>
                      <a:pt x="10" y="37"/>
                    </a:cubicBezTo>
                    <a:cubicBezTo>
                      <a:pt x="14" y="30"/>
                      <a:pt x="18" y="24"/>
                      <a:pt x="23" y="20"/>
                    </a:cubicBezTo>
                    <a:cubicBezTo>
                      <a:pt x="28" y="15"/>
                      <a:pt x="34" y="12"/>
                      <a:pt x="40" y="10"/>
                    </a:cubicBezTo>
                    <a:cubicBezTo>
                      <a:pt x="47" y="7"/>
                      <a:pt x="54" y="6"/>
                      <a:pt x="61" y="6"/>
                    </a:cubicBezTo>
                    <a:moveTo>
                      <a:pt x="56" y="83"/>
                    </a:moveTo>
                    <a:cubicBezTo>
                      <a:pt x="58" y="83"/>
                      <a:pt x="59" y="82"/>
                      <a:pt x="62" y="82"/>
                    </a:cubicBezTo>
                    <a:cubicBezTo>
                      <a:pt x="64" y="82"/>
                      <a:pt x="66" y="81"/>
                      <a:pt x="68" y="80"/>
                    </a:cubicBezTo>
                    <a:cubicBezTo>
                      <a:pt x="70" y="79"/>
                      <a:pt x="72" y="78"/>
                      <a:pt x="73" y="76"/>
                    </a:cubicBezTo>
                    <a:cubicBezTo>
                      <a:pt x="74" y="75"/>
                      <a:pt x="75" y="73"/>
                      <a:pt x="75" y="7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3" y="65"/>
                      <a:pt x="71" y="64"/>
                      <a:pt x="68" y="63"/>
                    </a:cubicBezTo>
                    <a:cubicBezTo>
                      <a:pt x="65" y="63"/>
                      <a:pt x="62" y="62"/>
                      <a:pt x="59" y="62"/>
                    </a:cubicBezTo>
                    <a:cubicBezTo>
                      <a:pt x="55" y="62"/>
                      <a:pt x="52" y="63"/>
                      <a:pt x="49" y="65"/>
                    </a:cubicBezTo>
                    <a:cubicBezTo>
                      <a:pt x="47" y="67"/>
                      <a:pt x="46" y="69"/>
                      <a:pt x="46" y="73"/>
                    </a:cubicBezTo>
                    <a:cubicBezTo>
                      <a:pt x="46" y="76"/>
                      <a:pt x="46" y="78"/>
                      <a:pt x="48" y="80"/>
                    </a:cubicBezTo>
                    <a:cubicBezTo>
                      <a:pt x="50" y="82"/>
                      <a:pt x="52" y="83"/>
                      <a:pt x="56" y="83"/>
                    </a:cubicBezTo>
                    <a:moveTo>
                      <a:pt x="61" y="0"/>
                    </a:moveTo>
                    <a:cubicBezTo>
                      <a:pt x="53" y="0"/>
                      <a:pt x="46" y="1"/>
                      <a:pt x="38" y="4"/>
                    </a:cubicBezTo>
                    <a:cubicBezTo>
                      <a:pt x="31" y="6"/>
                      <a:pt x="24" y="10"/>
                      <a:pt x="19" y="15"/>
                    </a:cubicBezTo>
                    <a:cubicBezTo>
                      <a:pt x="13" y="20"/>
                      <a:pt x="8" y="27"/>
                      <a:pt x="5" y="34"/>
                    </a:cubicBezTo>
                    <a:cubicBezTo>
                      <a:pt x="2" y="42"/>
                      <a:pt x="0" y="50"/>
                      <a:pt x="0" y="60"/>
                    </a:cubicBezTo>
                    <a:cubicBezTo>
                      <a:pt x="0" y="69"/>
                      <a:pt x="1" y="77"/>
                      <a:pt x="4" y="85"/>
                    </a:cubicBezTo>
                    <a:cubicBezTo>
                      <a:pt x="8" y="92"/>
                      <a:pt x="12" y="99"/>
                      <a:pt x="17" y="104"/>
                    </a:cubicBezTo>
                    <a:cubicBezTo>
                      <a:pt x="22" y="109"/>
                      <a:pt x="29" y="113"/>
                      <a:pt x="36" y="116"/>
                    </a:cubicBezTo>
                    <a:cubicBezTo>
                      <a:pt x="43" y="119"/>
                      <a:pt x="50" y="120"/>
                      <a:pt x="58" y="120"/>
                    </a:cubicBezTo>
                    <a:cubicBezTo>
                      <a:pt x="63" y="120"/>
                      <a:pt x="68" y="120"/>
                      <a:pt x="73" y="119"/>
                    </a:cubicBezTo>
                    <a:cubicBezTo>
                      <a:pt x="76" y="118"/>
                      <a:pt x="79" y="117"/>
                      <a:pt x="82" y="116"/>
                    </a:cubicBezTo>
                    <a:cubicBezTo>
                      <a:pt x="88" y="114"/>
                      <a:pt x="90" y="108"/>
                      <a:pt x="89" y="103"/>
                    </a:cubicBezTo>
                    <a:cubicBezTo>
                      <a:pt x="88" y="102"/>
                      <a:pt x="88" y="102"/>
                      <a:pt x="88" y="101"/>
                    </a:cubicBezTo>
                    <a:cubicBezTo>
                      <a:pt x="90" y="101"/>
                      <a:pt x="91" y="102"/>
                      <a:pt x="93" y="102"/>
                    </a:cubicBezTo>
                    <a:cubicBezTo>
                      <a:pt x="98" y="102"/>
                      <a:pt x="102" y="101"/>
                      <a:pt x="105" y="99"/>
                    </a:cubicBezTo>
                    <a:cubicBezTo>
                      <a:pt x="108" y="97"/>
                      <a:pt x="111" y="95"/>
                      <a:pt x="114" y="92"/>
                    </a:cubicBezTo>
                    <a:cubicBezTo>
                      <a:pt x="116" y="90"/>
                      <a:pt x="117" y="87"/>
                      <a:pt x="118" y="84"/>
                    </a:cubicBezTo>
                    <a:cubicBezTo>
                      <a:pt x="119" y="81"/>
                      <a:pt x="120" y="78"/>
                      <a:pt x="121" y="75"/>
                    </a:cubicBezTo>
                    <a:cubicBezTo>
                      <a:pt x="121" y="72"/>
                      <a:pt x="122" y="70"/>
                      <a:pt x="122" y="67"/>
                    </a:cubicBezTo>
                    <a:cubicBezTo>
                      <a:pt x="122" y="65"/>
                      <a:pt x="122" y="63"/>
                      <a:pt x="122" y="61"/>
                    </a:cubicBezTo>
                    <a:cubicBezTo>
                      <a:pt x="122" y="51"/>
                      <a:pt x="120" y="42"/>
                      <a:pt x="117" y="35"/>
                    </a:cubicBezTo>
                    <a:cubicBezTo>
                      <a:pt x="114" y="27"/>
                      <a:pt x="109" y="20"/>
                      <a:pt x="103" y="15"/>
                    </a:cubicBezTo>
                    <a:cubicBezTo>
                      <a:pt x="98" y="10"/>
                      <a:pt x="91" y="6"/>
                      <a:pt x="84" y="4"/>
                    </a:cubicBezTo>
                    <a:cubicBezTo>
                      <a:pt x="77" y="1"/>
                      <a:pt x="69" y="0"/>
                      <a:pt x="61" y="0"/>
                    </a:cubicBezTo>
                    <a:close/>
                    <a:moveTo>
                      <a:pt x="96" y="80"/>
                    </a:moveTo>
                    <a:cubicBezTo>
                      <a:pt x="95" y="79"/>
                      <a:pt x="95" y="79"/>
                      <a:pt x="95" y="78"/>
                    </a:cubicBezTo>
                    <a:cubicBezTo>
                      <a:pt x="95" y="77"/>
                      <a:pt x="95" y="76"/>
                      <a:pt x="94" y="74"/>
                    </a:cubicBezTo>
                    <a:cubicBezTo>
                      <a:pt x="94" y="72"/>
                      <a:pt x="94" y="70"/>
                      <a:pt x="94" y="68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3"/>
                      <a:pt x="94" y="50"/>
                      <a:pt x="94" y="46"/>
                    </a:cubicBezTo>
                    <a:cubicBezTo>
                      <a:pt x="93" y="41"/>
                      <a:pt x="92" y="37"/>
                      <a:pt x="90" y="33"/>
                    </a:cubicBezTo>
                    <a:cubicBezTo>
                      <a:pt x="89" y="32"/>
                      <a:pt x="87" y="30"/>
                      <a:pt x="86" y="29"/>
                    </a:cubicBezTo>
                    <a:cubicBezTo>
                      <a:pt x="87" y="30"/>
                      <a:pt x="89" y="31"/>
                      <a:pt x="90" y="32"/>
                    </a:cubicBezTo>
                    <a:cubicBezTo>
                      <a:pt x="93" y="36"/>
                      <a:pt x="96" y="40"/>
                      <a:pt x="98" y="45"/>
                    </a:cubicBezTo>
                    <a:cubicBezTo>
                      <a:pt x="100" y="50"/>
                      <a:pt x="101" y="55"/>
                      <a:pt x="101" y="61"/>
                    </a:cubicBezTo>
                    <a:cubicBezTo>
                      <a:pt x="101" y="62"/>
                      <a:pt x="101" y="65"/>
                      <a:pt x="100" y="67"/>
                    </a:cubicBezTo>
                    <a:cubicBezTo>
                      <a:pt x="100" y="70"/>
                      <a:pt x="100" y="72"/>
                      <a:pt x="99" y="74"/>
                    </a:cubicBezTo>
                    <a:cubicBezTo>
                      <a:pt x="99" y="76"/>
                      <a:pt x="98" y="78"/>
                      <a:pt x="97" y="79"/>
                    </a:cubicBezTo>
                    <a:cubicBezTo>
                      <a:pt x="96" y="79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96" y="80"/>
                    </a:cubicBezTo>
                    <a:close/>
                    <a:moveTo>
                      <a:pt x="28" y="84"/>
                    </a:moveTo>
                    <a:cubicBezTo>
                      <a:pt x="26" y="81"/>
                      <a:pt x="25" y="79"/>
                      <a:pt x="24" y="76"/>
                    </a:cubicBezTo>
                    <a:cubicBezTo>
                      <a:pt x="22" y="71"/>
                      <a:pt x="21" y="66"/>
                      <a:pt x="21" y="60"/>
                    </a:cubicBezTo>
                    <a:cubicBezTo>
                      <a:pt x="21" y="54"/>
                      <a:pt x="22" y="49"/>
                      <a:pt x="24" y="44"/>
                    </a:cubicBezTo>
                    <a:cubicBezTo>
                      <a:pt x="26" y="40"/>
                      <a:pt x="28" y="36"/>
                      <a:pt x="32" y="32"/>
                    </a:cubicBezTo>
                    <a:cubicBezTo>
                      <a:pt x="31" y="35"/>
                      <a:pt x="31" y="37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5"/>
                      <a:pt x="38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1" y="49"/>
                      <a:pt x="39" y="50"/>
                      <a:pt x="37" y="51"/>
                    </a:cubicBezTo>
                    <a:cubicBezTo>
                      <a:pt x="34" y="54"/>
                      <a:pt x="31" y="56"/>
                      <a:pt x="29" y="60"/>
                    </a:cubicBezTo>
                    <a:cubicBezTo>
                      <a:pt x="27" y="64"/>
                      <a:pt x="26" y="68"/>
                      <a:pt x="26" y="73"/>
                    </a:cubicBezTo>
                    <a:cubicBezTo>
                      <a:pt x="26" y="77"/>
                      <a:pt x="27" y="80"/>
                      <a:pt x="28" y="84"/>
                    </a:cubicBezTo>
                    <a:close/>
                    <a:moveTo>
                      <a:pt x="49" y="47"/>
                    </a:moveTo>
                    <a:cubicBezTo>
                      <a:pt x="49" y="46"/>
                      <a:pt x="50" y="46"/>
                      <a:pt x="50" y="46"/>
                    </a:cubicBezTo>
                    <a:cubicBezTo>
                      <a:pt x="52" y="45"/>
                      <a:pt x="55" y="45"/>
                      <a:pt x="59" y="45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3" y="46"/>
                      <a:pt x="61" y="46"/>
                      <a:pt x="59" y="46"/>
                    </a:cubicBezTo>
                    <a:cubicBezTo>
                      <a:pt x="56" y="46"/>
                      <a:pt x="52" y="46"/>
                      <a:pt x="49" y="47"/>
                    </a:cubicBezTo>
                    <a:close/>
                    <a:moveTo>
                      <a:pt x="56" y="77"/>
                    </a:moveTo>
                    <a:cubicBezTo>
                      <a:pt x="54" y="77"/>
                      <a:pt x="53" y="76"/>
                      <a:pt x="52" y="76"/>
                    </a:cubicBezTo>
                    <a:cubicBezTo>
                      <a:pt x="52" y="75"/>
                      <a:pt x="52" y="74"/>
                      <a:pt x="52" y="73"/>
                    </a:cubicBezTo>
                    <a:cubicBezTo>
                      <a:pt x="52" y="70"/>
                      <a:pt x="52" y="70"/>
                      <a:pt x="53" y="70"/>
                    </a:cubicBezTo>
                    <a:cubicBezTo>
                      <a:pt x="54" y="69"/>
                      <a:pt x="55" y="68"/>
                      <a:pt x="59" y="68"/>
                    </a:cubicBezTo>
                    <a:cubicBezTo>
                      <a:pt x="62" y="68"/>
                      <a:pt x="64" y="69"/>
                      <a:pt x="67" y="69"/>
                    </a:cubicBezTo>
                    <a:cubicBezTo>
                      <a:pt x="67" y="69"/>
                      <a:pt x="68" y="69"/>
                      <a:pt x="69" y="70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7" y="73"/>
                      <a:pt x="67" y="74"/>
                      <a:pt x="65" y="74"/>
                    </a:cubicBezTo>
                    <a:cubicBezTo>
                      <a:pt x="65" y="74"/>
                      <a:pt x="65" y="74"/>
                      <a:pt x="65" y="75"/>
                    </a:cubicBezTo>
                    <a:cubicBezTo>
                      <a:pt x="64" y="75"/>
                      <a:pt x="62" y="76"/>
                      <a:pt x="61" y="76"/>
                    </a:cubicBezTo>
                    <a:cubicBezTo>
                      <a:pt x="59" y="76"/>
                      <a:pt x="57" y="77"/>
                      <a:pt x="56" y="77"/>
                    </a:cubicBezTo>
                    <a:close/>
                    <a:moveTo>
                      <a:pt x="59" y="100"/>
                    </a:moveTo>
                    <a:cubicBezTo>
                      <a:pt x="63" y="99"/>
                      <a:pt x="67" y="98"/>
                      <a:pt x="70" y="97"/>
                    </a:cubicBezTo>
                    <a:cubicBezTo>
                      <a:pt x="72" y="96"/>
                      <a:pt x="74" y="95"/>
                      <a:pt x="76" y="94"/>
                    </a:cubicBezTo>
                    <a:cubicBezTo>
                      <a:pt x="77" y="95"/>
                      <a:pt x="77" y="95"/>
                      <a:pt x="78" y="96"/>
                    </a:cubicBezTo>
                    <a:cubicBezTo>
                      <a:pt x="77" y="96"/>
                      <a:pt x="76" y="96"/>
                      <a:pt x="75" y="96"/>
                    </a:cubicBezTo>
                    <a:cubicBezTo>
                      <a:pt x="73" y="97"/>
                      <a:pt x="71" y="98"/>
                      <a:pt x="69" y="98"/>
                    </a:cubicBezTo>
                    <a:cubicBezTo>
                      <a:pt x="67" y="99"/>
                      <a:pt x="63" y="100"/>
                      <a:pt x="59" y="10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32CE6405-27E5-48F4-ABE8-AA1EE801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5362" y="4956617"/>
                <a:ext cx="345582" cy="381280"/>
              </a:xfrm>
              <a:custGeom>
                <a:avLst/>
                <a:gdLst>
                  <a:gd name="T0" fmla="*/ 86 w 91"/>
                  <a:gd name="T1" fmla="*/ 40 h 97"/>
                  <a:gd name="T2" fmla="*/ 71 w 91"/>
                  <a:gd name="T3" fmla="*/ 40 h 97"/>
                  <a:gd name="T4" fmla="*/ 67 w 91"/>
                  <a:gd name="T5" fmla="*/ 56 h 97"/>
                  <a:gd name="T6" fmla="*/ 79 w 91"/>
                  <a:gd name="T7" fmla="*/ 56 h 97"/>
                  <a:gd name="T8" fmla="*/ 85 w 91"/>
                  <a:gd name="T9" fmla="*/ 62 h 97"/>
                  <a:gd name="T10" fmla="*/ 85 w 91"/>
                  <a:gd name="T11" fmla="*/ 66 h 97"/>
                  <a:gd name="T12" fmla="*/ 79 w 91"/>
                  <a:gd name="T13" fmla="*/ 72 h 97"/>
                  <a:gd name="T14" fmla="*/ 63 w 91"/>
                  <a:gd name="T15" fmla="*/ 72 h 97"/>
                  <a:gd name="T16" fmla="*/ 58 w 91"/>
                  <a:gd name="T17" fmla="*/ 91 h 97"/>
                  <a:gd name="T18" fmla="*/ 52 w 91"/>
                  <a:gd name="T19" fmla="*/ 97 h 97"/>
                  <a:gd name="T20" fmla="*/ 48 w 91"/>
                  <a:gd name="T21" fmla="*/ 97 h 97"/>
                  <a:gd name="T22" fmla="*/ 42 w 91"/>
                  <a:gd name="T23" fmla="*/ 88 h 97"/>
                  <a:gd name="T24" fmla="*/ 46 w 91"/>
                  <a:gd name="T25" fmla="*/ 72 h 97"/>
                  <a:gd name="T26" fmla="*/ 33 w 91"/>
                  <a:gd name="T27" fmla="*/ 72 h 97"/>
                  <a:gd name="T28" fmla="*/ 29 w 91"/>
                  <a:gd name="T29" fmla="*/ 91 h 97"/>
                  <a:gd name="T30" fmla="*/ 22 w 91"/>
                  <a:gd name="T31" fmla="*/ 97 h 97"/>
                  <a:gd name="T32" fmla="*/ 18 w 91"/>
                  <a:gd name="T33" fmla="*/ 97 h 97"/>
                  <a:gd name="T34" fmla="*/ 12 w 91"/>
                  <a:gd name="T35" fmla="*/ 88 h 97"/>
                  <a:gd name="T36" fmla="*/ 16 w 91"/>
                  <a:gd name="T37" fmla="*/ 72 h 97"/>
                  <a:gd name="T38" fmla="*/ 6 w 91"/>
                  <a:gd name="T39" fmla="*/ 72 h 97"/>
                  <a:gd name="T40" fmla="*/ 0 w 91"/>
                  <a:gd name="T41" fmla="*/ 67 h 97"/>
                  <a:gd name="T42" fmla="*/ 0 w 91"/>
                  <a:gd name="T43" fmla="*/ 62 h 97"/>
                  <a:gd name="T44" fmla="*/ 6 w 91"/>
                  <a:gd name="T45" fmla="*/ 56 h 97"/>
                  <a:gd name="T46" fmla="*/ 20 w 91"/>
                  <a:gd name="T47" fmla="*/ 56 h 97"/>
                  <a:gd name="T48" fmla="*/ 23 w 91"/>
                  <a:gd name="T49" fmla="*/ 40 h 97"/>
                  <a:gd name="T50" fmla="*/ 13 w 91"/>
                  <a:gd name="T51" fmla="*/ 40 h 97"/>
                  <a:gd name="T52" fmla="*/ 7 w 91"/>
                  <a:gd name="T53" fmla="*/ 35 h 97"/>
                  <a:gd name="T54" fmla="*/ 7 w 91"/>
                  <a:gd name="T55" fmla="*/ 31 h 97"/>
                  <a:gd name="T56" fmla="*/ 13 w 91"/>
                  <a:gd name="T57" fmla="*/ 25 h 97"/>
                  <a:gd name="T58" fmla="*/ 24 w 91"/>
                  <a:gd name="T59" fmla="*/ 25 h 97"/>
                  <a:gd name="T60" fmla="*/ 28 w 91"/>
                  <a:gd name="T61" fmla="*/ 22 h 97"/>
                  <a:gd name="T62" fmla="*/ 32 w 91"/>
                  <a:gd name="T63" fmla="*/ 5 h 97"/>
                  <a:gd name="T64" fmla="*/ 38 w 91"/>
                  <a:gd name="T65" fmla="*/ 0 h 97"/>
                  <a:gd name="T66" fmla="*/ 43 w 91"/>
                  <a:gd name="T67" fmla="*/ 0 h 97"/>
                  <a:gd name="T68" fmla="*/ 49 w 91"/>
                  <a:gd name="T69" fmla="*/ 8 h 97"/>
                  <a:gd name="T70" fmla="*/ 46 w 91"/>
                  <a:gd name="T71" fmla="*/ 20 h 97"/>
                  <a:gd name="T72" fmla="*/ 50 w 91"/>
                  <a:gd name="T73" fmla="*/ 25 h 97"/>
                  <a:gd name="T74" fmla="*/ 54 w 91"/>
                  <a:gd name="T75" fmla="*/ 25 h 97"/>
                  <a:gd name="T76" fmla="*/ 58 w 91"/>
                  <a:gd name="T77" fmla="*/ 22 h 97"/>
                  <a:gd name="T78" fmla="*/ 62 w 91"/>
                  <a:gd name="T79" fmla="*/ 5 h 97"/>
                  <a:gd name="T80" fmla="*/ 68 w 91"/>
                  <a:gd name="T81" fmla="*/ 0 h 97"/>
                  <a:gd name="T82" fmla="*/ 72 w 91"/>
                  <a:gd name="T83" fmla="*/ 0 h 97"/>
                  <a:gd name="T84" fmla="*/ 79 w 91"/>
                  <a:gd name="T85" fmla="*/ 8 h 97"/>
                  <a:gd name="T86" fmla="*/ 76 w 91"/>
                  <a:gd name="T87" fmla="*/ 20 h 97"/>
                  <a:gd name="T88" fmla="*/ 80 w 91"/>
                  <a:gd name="T89" fmla="*/ 25 h 97"/>
                  <a:gd name="T90" fmla="*/ 86 w 91"/>
                  <a:gd name="T91" fmla="*/ 25 h 97"/>
                  <a:gd name="T92" fmla="*/ 91 w 91"/>
                  <a:gd name="T93" fmla="*/ 31 h 97"/>
                  <a:gd name="T94" fmla="*/ 91 w 91"/>
                  <a:gd name="T95" fmla="*/ 35 h 97"/>
                  <a:gd name="T96" fmla="*/ 86 w 91"/>
                  <a:gd name="T97" fmla="*/ 40 h 97"/>
                  <a:gd name="T98" fmla="*/ 50 w 91"/>
                  <a:gd name="T99" fmla="*/ 53 h 97"/>
                  <a:gd name="T100" fmla="*/ 52 w 91"/>
                  <a:gd name="T101" fmla="*/ 45 h 97"/>
                  <a:gd name="T102" fmla="*/ 49 w 91"/>
                  <a:gd name="T103" fmla="*/ 40 h 97"/>
                  <a:gd name="T104" fmla="*/ 44 w 91"/>
                  <a:gd name="T105" fmla="*/ 40 h 97"/>
                  <a:gd name="T106" fmla="*/ 40 w 91"/>
                  <a:gd name="T107" fmla="*/ 43 h 97"/>
                  <a:gd name="T108" fmla="*/ 38 w 91"/>
                  <a:gd name="T109" fmla="*/ 52 h 97"/>
                  <a:gd name="T110" fmla="*/ 42 w 91"/>
                  <a:gd name="T111" fmla="*/ 56 h 97"/>
                  <a:gd name="T112" fmla="*/ 47 w 91"/>
                  <a:gd name="T113" fmla="*/ 56 h 97"/>
                  <a:gd name="T114" fmla="*/ 50 w 91"/>
                  <a:gd name="T115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1" h="97">
                    <a:moveTo>
                      <a:pt x="86" y="40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82" y="56"/>
                      <a:pt x="85" y="59"/>
                      <a:pt x="85" y="62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5" y="69"/>
                      <a:pt x="82" y="72"/>
                      <a:pt x="79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8" y="94"/>
                      <a:pt x="55" y="97"/>
                      <a:pt x="52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4" y="97"/>
                      <a:pt x="41" y="92"/>
                      <a:pt x="42" y="88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8" y="94"/>
                      <a:pt x="25" y="97"/>
                      <a:pt x="22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4" y="97"/>
                      <a:pt x="11" y="92"/>
                      <a:pt x="12" y="88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70"/>
                      <a:pt x="0" y="6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3" y="56"/>
                      <a:pt x="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0" y="40"/>
                      <a:pt x="7" y="38"/>
                      <a:pt x="7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8"/>
                      <a:pt x="10" y="25"/>
                      <a:pt x="1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7" y="24"/>
                      <a:pt x="28" y="2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2"/>
                      <a:pt x="35" y="0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7" y="0"/>
                      <a:pt x="50" y="4"/>
                      <a:pt x="49" y="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3"/>
                      <a:pt x="47" y="25"/>
                      <a:pt x="5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5"/>
                      <a:pt x="57" y="24"/>
                      <a:pt x="58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2"/>
                      <a:pt x="65" y="0"/>
                      <a:pt x="68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80" y="4"/>
                      <a:pt x="79" y="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5" y="23"/>
                      <a:pt x="77" y="25"/>
                      <a:pt x="8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9" y="25"/>
                      <a:pt x="91" y="28"/>
                      <a:pt x="91" y="31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8"/>
                      <a:pt x="89" y="40"/>
                      <a:pt x="86" y="40"/>
                    </a:cubicBezTo>
                    <a:close/>
                    <a:moveTo>
                      <a:pt x="50" y="53"/>
                    </a:moveTo>
                    <a:cubicBezTo>
                      <a:pt x="52" y="45"/>
                      <a:pt x="52" y="45"/>
                      <a:pt x="52" y="45"/>
                    </a:cubicBezTo>
                    <a:cubicBezTo>
                      <a:pt x="53" y="42"/>
                      <a:pt x="51" y="40"/>
                      <a:pt x="49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40"/>
                      <a:pt x="40" y="41"/>
                      <a:pt x="40" y="4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4"/>
                      <a:pt x="39" y="56"/>
                      <a:pt x="42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50" y="55"/>
                      <a:pt x="50" y="5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4B0DF60-AF96-45C1-A859-1DC38C9F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137" y="3336853"/>
                <a:ext cx="155773" cy="156839"/>
              </a:xfrm>
              <a:custGeom>
                <a:avLst/>
                <a:gdLst>
                  <a:gd name="T0" fmla="*/ 0 w 41"/>
                  <a:gd name="T1" fmla="*/ 20 h 40"/>
                  <a:gd name="T2" fmla="*/ 22 w 41"/>
                  <a:gd name="T3" fmla="*/ 0 h 40"/>
                  <a:gd name="T4" fmla="*/ 41 w 41"/>
                  <a:gd name="T5" fmla="*/ 19 h 40"/>
                  <a:gd name="T6" fmla="*/ 21 w 41"/>
                  <a:gd name="T7" fmla="*/ 40 h 40"/>
                  <a:gd name="T8" fmla="*/ 0 w 41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0"/>
                    </a:moveTo>
                    <a:cubicBezTo>
                      <a:pt x="0" y="9"/>
                      <a:pt x="12" y="0"/>
                      <a:pt x="22" y="0"/>
                    </a:cubicBezTo>
                    <a:cubicBezTo>
                      <a:pt x="32" y="0"/>
                      <a:pt x="41" y="9"/>
                      <a:pt x="41" y="19"/>
                    </a:cubicBezTo>
                    <a:cubicBezTo>
                      <a:pt x="41" y="29"/>
                      <a:pt x="31" y="40"/>
                      <a:pt x="21" y="40"/>
                    </a:cubicBezTo>
                    <a:cubicBezTo>
                      <a:pt x="11" y="40"/>
                      <a:pt x="0" y="30"/>
                      <a:pt x="0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E640CA59-ACD6-49B8-9FD8-B5EFCEE49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143509"/>
                <a:ext cx="151846" cy="158190"/>
              </a:xfrm>
              <a:custGeom>
                <a:avLst/>
                <a:gdLst>
                  <a:gd name="T0" fmla="*/ 1 w 40"/>
                  <a:gd name="T1" fmla="*/ 18 h 40"/>
                  <a:gd name="T2" fmla="*/ 22 w 40"/>
                  <a:gd name="T3" fmla="*/ 1 h 40"/>
                  <a:gd name="T4" fmla="*/ 39 w 40"/>
                  <a:gd name="T5" fmla="*/ 22 h 40"/>
                  <a:gd name="T6" fmla="*/ 19 w 40"/>
                  <a:gd name="T7" fmla="*/ 39 h 40"/>
                  <a:gd name="T8" fmla="*/ 1 w 40"/>
                  <a:gd name="T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" y="18"/>
                    </a:moveTo>
                    <a:cubicBezTo>
                      <a:pt x="3" y="8"/>
                      <a:pt x="12" y="0"/>
                      <a:pt x="22" y="1"/>
                    </a:cubicBezTo>
                    <a:cubicBezTo>
                      <a:pt x="33" y="2"/>
                      <a:pt x="40" y="11"/>
                      <a:pt x="39" y="22"/>
                    </a:cubicBezTo>
                    <a:cubicBezTo>
                      <a:pt x="38" y="32"/>
                      <a:pt x="29" y="40"/>
                      <a:pt x="19" y="39"/>
                    </a:cubicBezTo>
                    <a:cubicBezTo>
                      <a:pt x="8" y="38"/>
                      <a:pt x="0" y="29"/>
                      <a:pt x="1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B3FB9470-73FF-42C3-A50E-111A038E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057" y="3293587"/>
                <a:ext cx="107340" cy="89236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94BA071-DCCE-4D51-AB2E-7E0ED968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241" y="3242209"/>
                <a:ext cx="115194" cy="94644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C22D0ED8-4F7F-4BE7-AE1C-3837B4BAE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512620"/>
                <a:ext cx="163627" cy="164951"/>
              </a:xfrm>
              <a:custGeom>
                <a:avLst/>
                <a:gdLst>
                  <a:gd name="T0" fmla="*/ 1 w 43"/>
                  <a:gd name="T1" fmla="*/ 22 h 42"/>
                  <a:gd name="T2" fmla="*/ 24 w 43"/>
                  <a:gd name="T3" fmla="*/ 41 h 42"/>
                  <a:gd name="T4" fmla="*/ 42 w 43"/>
                  <a:gd name="T5" fmla="*/ 19 h 42"/>
                  <a:gd name="T6" fmla="*/ 19 w 43"/>
                  <a:gd name="T7" fmla="*/ 1 h 42"/>
                  <a:gd name="T8" fmla="*/ 1 w 43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1" y="22"/>
                    </a:moveTo>
                    <a:cubicBezTo>
                      <a:pt x="3" y="32"/>
                      <a:pt x="13" y="42"/>
                      <a:pt x="24" y="41"/>
                    </a:cubicBezTo>
                    <a:cubicBezTo>
                      <a:pt x="34" y="40"/>
                      <a:pt x="43" y="29"/>
                      <a:pt x="42" y="19"/>
                    </a:cubicBezTo>
                    <a:cubicBezTo>
                      <a:pt x="41" y="8"/>
                      <a:pt x="29" y="0"/>
                      <a:pt x="19" y="1"/>
                    </a:cubicBezTo>
                    <a:cubicBezTo>
                      <a:pt x="8" y="2"/>
                      <a:pt x="0" y="11"/>
                      <a:pt x="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8F4B9690-4404-45B8-8B9F-A549E3EA3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3983" y="3430145"/>
                <a:ext cx="107340" cy="90587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9B227261-B200-456A-8948-7759580F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2095" y="3481523"/>
                <a:ext cx="99486" cy="86532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EF5F30D-EA8B-47F8-9815-DB29733D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911" y="1546729"/>
                <a:ext cx="277512" cy="459699"/>
              </a:xfrm>
              <a:custGeom>
                <a:avLst/>
                <a:gdLst>
                  <a:gd name="T0" fmla="*/ 49 w 73"/>
                  <a:gd name="T1" fmla="*/ 45 h 117"/>
                  <a:gd name="T2" fmla="*/ 57 w 73"/>
                  <a:gd name="T3" fmla="*/ 36 h 117"/>
                  <a:gd name="T4" fmla="*/ 61 w 73"/>
                  <a:gd name="T5" fmla="*/ 24 h 117"/>
                  <a:gd name="T6" fmla="*/ 37 w 73"/>
                  <a:gd name="T7" fmla="*/ 0 h 117"/>
                  <a:gd name="T8" fmla="*/ 13 w 73"/>
                  <a:gd name="T9" fmla="*/ 24 h 117"/>
                  <a:gd name="T10" fmla="*/ 18 w 73"/>
                  <a:gd name="T11" fmla="*/ 39 h 117"/>
                  <a:gd name="T12" fmla="*/ 24 w 73"/>
                  <a:gd name="T13" fmla="*/ 44 h 117"/>
                  <a:gd name="T14" fmla="*/ 30 w 73"/>
                  <a:gd name="T15" fmla="*/ 49 h 117"/>
                  <a:gd name="T16" fmla="*/ 30 w 73"/>
                  <a:gd name="T17" fmla="*/ 54 h 117"/>
                  <a:gd name="T18" fmla="*/ 28 w 73"/>
                  <a:gd name="T19" fmla="*/ 58 h 117"/>
                  <a:gd name="T20" fmla="*/ 25 w 73"/>
                  <a:gd name="T21" fmla="*/ 60 h 117"/>
                  <a:gd name="T22" fmla="*/ 10 w 73"/>
                  <a:gd name="T23" fmla="*/ 60 h 117"/>
                  <a:gd name="T24" fmla="*/ 5 w 73"/>
                  <a:gd name="T25" fmla="*/ 63 h 117"/>
                  <a:gd name="T26" fmla="*/ 0 w 73"/>
                  <a:gd name="T27" fmla="*/ 74 h 117"/>
                  <a:gd name="T28" fmla="*/ 0 w 73"/>
                  <a:gd name="T29" fmla="*/ 107 h 117"/>
                  <a:gd name="T30" fmla="*/ 9 w 73"/>
                  <a:gd name="T31" fmla="*/ 117 h 117"/>
                  <a:gd name="T32" fmla="*/ 56 w 73"/>
                  <a:gd name="T33" fmla="*/ 117 h 117"/>
                  <a:gd name="T34" fmla="*/ 73 w 73"/>
                  <a:gd name="T35" fmla="*/ 105 h 117"/>
                  <a:gd name="T36" fmla="*/ 73 w 73"/>
                  <a:gd name="T37" fmla="*/ 74 h 117"/>
                  <a:gd name="T38" fmla="*/ 68 w 73"/>
                  <a:gd name="T39" fmla="*/ 63 h 117"/>
                  <a:gd name="T40" fmla="*/ 62 w 73"/>
                  <a:gd name="T41" fmla="*/ 60 h 117"/>
                  <a:gd name="T42" fmla="*/ 48 w 73"/>
                  <a:gd name="T43" fmla="*/ 60 h 117"/>
                  <a:gd name="T44" fmla="*/ 45 w 73"/>
                  <a:gd name="T45" fmla="*/ 58 h 117"/>
                  <a:gd name="T46" fmla="*/ 43 w 73"/>
                  <a:gd name="T47" fmla="*/ 55 h 117"/>
                  <a:gd name="T48" fmla="*/ 49 w 73"/>
                  <a:gd name="T49" fmla="*/ 4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117">
                    <a:moveTo>
                      <a:pt x="49" y="45"/>
                    </a:moveTo>
                    <a:cubicBezTo>
                      <a:pt x="52" y="42"/>
                      <a:pt x="55" y="40"/>
                      <a:pt x="57" y="36"/>
                    </a:cubicBezTo>
                    <a:cubicBezTo>
                      <a:pt x="59" y="33"/>
                      <a:pt x="61" y="28"/>
                      <a:pt x="61" y="24"/>
                    </a:cubicBezTo>
                    <a:cubicBezTo>
                      <a:pt x="61" y="11"/>
                      <a:pt x="50" y="0"/>
                      <a:pt x="37" y="0"/>
                    </a:cubicBezTo>
                    <a:cubicBezTo>
                      <a:pt x="24" y="0"/>
                      <a:pt x="13" y="11"/>
                      <a:pt x="13" y="24"/>
                    </a:cubicBezTo>
                    <a:cubicBezTo>
                      <a:pt x="13" y="29"/>
                      <a:pt x="15" y="35"/>
                      <a:pt x="18" y="39"/>
                    </a:cubicBezTo>
                    <a:cubicBezTo>
                      <a:pt x="20" y="41"/>
                      <a:pt x="22" y="43"/>
                      <a:pt x="24" y="44"/>
                    </a:cubicBezTo>
                    <a:cubicBezTo>
                      <a:pt x="27" y="46"/>
                      <a:pt x="29" y="46"/>
                      <a:pt x="30" y="49"/>
                    </a:cubicBezTo>
                    <a:cubicBezTo>
                      <a:pt x="31" y="51"/>
                      <a:pt x="31" y="52"/>
                      <a:pt x="30" y="54"/>
                    </a:cubicBezTo>
                    <a:cubicBezTo>
                      <a:pt x="30" y="56"/>
                      <a:pt x="30" y="57"/>
                      <a:pt x="28" y="58"/>
                    </a:cubicBezTo>
                    <a:cubicBezTo>
                      <a:pt x="27" y="59"/>
                      <a:pt x="26" y="60"/>
                      <a:pt x="25" y="60"/>
                    </a:cubicBezTo>
                    <a:cubicBezTo>
                      <a:pt x="22" y="60"/>
                      <a:pt x="12" y="59"/>
                      <a:pt x="10" y="60"/>
                    </a:cubicBezTo>
                    <a:cubicBezTo>
                      <a:pt x="8" y="61"/>
                      <a:pt x="6" y="62"/>
                      <a:pt x="5" y="63"/>
                    </a:cubicBezTo>
                    <a:cubicBezTo>
                      <a:pt x="2" y="66"/>
                      <a:pt x="0" y="70"/>
                      <a:pt x="0" y="74"/>
                    </a:cubicBezTo>
                    <a:cubicBezTo>
                      <a:pt x="0" y="74"/>
                      <a:pt x="0" y="107"/>
                      <a:pt x="0" y="107"/>
                    </a:cubicBezTo>
                    <a:cubicBezTo>
                      <a:pt x="0" y="113"/>
                      <a:pt x="4" y="117"/>
                      <a:pt x="9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71" y="117"/>
                      <a:pt x="73" y="110"/>
                      <a:pt x="73" y="105"/>
                    </a:cubicBezTo>
                    <a:cubicBezTo>
                      <a:pt x="73" y="105"/>
                      <a:pt x="73" y="74"/>
                      <a:pt x="73" y="74"/>
                    </a:cubicBezTo>
                    <a:cubicBezTo>
                      <a:pt x="73" y="70"/>
                      <a:pt x="71" y="66"/>
                      <a:pt x="68" y="63"/>
                    </a:cubicBezTo>
                    <a:cubicBezTo>
                      <a:pt x="66" y="61"/>
                      <a:pt x="64" y="60"/>
                      <a:pt x="62" y="60"/>
                    </a:cubicBezTo>
                    <a:cubicBezTo>
                      <a:pt x="57" y="59"/>
                      <a:pt x="53" y="60"/>
                      <a:pt x="48" y="60"/>
                    </a:cubicBezTo>
                    <a:cubicBezTo>
                      <a:pt x="47" y="60"/>
                      <a:pt x="45" y="59"/>
                      <a:pt x="45" y="58"/>
                    </a:cubicBezTo>
                    <a:cubicBezTo>
                      <a:pt x="44" y="57"/>
                      <a:pt x="44" y="56"/>
                      <a:pt x="43" y="55"/>
                    </a:cubicBezTo>
                    <a:cubicBezTo>
                      <a:pt x="43" y="50"/>
                      <a:pt x="46" y="47"/>
                      <a:pt x="4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EBD81C85-7466-47A1-888B-A41F406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24" y="1617036"/>
                <a:ext cx="201589" cy="381280"/>
              </a:xfrm>
              <a:custGeom>
                <a:avLst/>
                <a:gdLst>
                  <a:gd name="T0" fmla="*/ 0 w 53"/>
                  <a:gd name="T1" fmla="*/ 96 h 97"/>
                  <a:gd name="T2" fmla="*/ 38 w 53"/>
                  <a:gd name="T3" fmla="*/ 96 h 97"/>
                  <a:gd name="T4" fmla="*/ 53 w 53"/>
                  <a:gd name="T5" fmla="*/ 87 h 97"/>
                  <a:gd name="T6" fmla="*/ 53 w 53"/>
                  <a:gd name="T7" fmla="*/ 61 h 97"/>
                  <a:gd name="T8" fmla="*/ 49 w 53"/>
                  <a:gd name="T9" fmla="*/ 52 h 97"/>
                  <a:gd name="T10" fmla="*/ 43 w 53"/>
                  <a:gd name="T11" fmla="*/ 49 h 97"/>
                  <a:gd name="T12" fmla="*/ 32 w 53"/>
                  <a:gd name="T13" fmla="*/ 49 h 97"/>
                  <a:gd name="T14" fmla="*/ 29 w 53"/>
                  <a:gd name="T15" fmla="*/ 48 h 97"/>
                  <a:gd name="T16" fmla="*/ 28 w 53"/>
                  <a:gd name="T17" fmla="*/ 45 h 97"/>
                  <a:gd name="T18" fmla="*/ 33 w 53"/>
                  <a:gd name="T19" fmla="*/ 37 h 97"/>
                  <a:gd name="T20" fmla="*/ 40 w 53"/>
                  <a:gd name="T21" fmla="*/ 30 h 97"/>
                  <a:gd name="T22" fmla="*/ 43 w 53"/>
                  <a:gd name="T23" fmla="*/ 19 h 97"/>
                  <a:gd name="T24" fmla="*/ 23 w 53"/>
                  <a:gd name="T25" fmla="*/ 0 h 97"/>
                  <a:gd name="T26" fmla="*/ 3 w 53"/>
                  <a:gd name="T27" fmla="*/ 19 h 97"/>
                  <a:gd name="T28" fmla="*/ 7 w 53"/>
                  <a:gd name="T29" fmla="*/ 32 h 97"/>
                  <a:gd name="T30" fmla="*/ 12 w 53"/>
                  <a:gd name="T31" fmla="*/ 36 h 97"/>
                  <a:gd name="T32" fmla="*/ 17 w 53"/>
                  <a:gd name="T33" fmla="*/ 40 h 97"/>
                  <a:gd name="T34" fmla="*/ 18 w 53"/>
                  <a:gd name="T35" fmla="*/ 44 h 97"/>
                  <a:gd name="T36" fmla="*/ 16 w 53"/>
                  <a:gd name="T37" fmla="*/ 48 h 97"/>
                  <a:gd name="T38" fmla="*/ 13 w 53"/>
                  <a:gd name="T39" fmla="*/ 49 h 97"/>
                  <a:gd name="T40" fmla="*/ 0 w 53"/>
                  <a:gd name="T4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7">
                    <a:moveTo>
                      <a:pt x="0" y="96"/>
                    </a:moveTo>
                    <a:cubicBezTo>
                      <a:pt x="38" y="96"/>
                      <a:pt x="38" y="96"/>
                      <a:pt x="38" y="96"/>
                    </a:cubicBezTo>
                    <a:cubicBezTo>
                      <a:pt x="51" y="97"/>
                      <a:pt x="53" y="91"/>
                      <a:pt x="53" y="87"/>
                    </a:cubicBezTo>
                    <a:cubicBezTo>
                      <a:pt x="53" y="87"/>
                      <a:pt x="53" y="61"/>
                      <a:pt x="53" y="61"/>
                    </a:cubicBezTo>
                    <a:cubicBezTo>
                      <a:pt x="53" y="57"/>
                      <a:pt x="51" y="54"/>
                      <a:pt x="49" y="52"/>
                    </a:cubicBezTo>
                    <a:cubicBezTo>
                      <a:pt x="47" y="51"/>
                      <a:pt x="45" y="50"/>
                      <a:pt x="43" y="49"/>
                    </a:cubicBezTo>
                    <a:cubicBezTo>
                      <a:pt x="40" y="49"/>
                      <a:pt x="36" y="50"/>
                      <a:pt x="32" y="49"/>
                    </a:cubicBezTo>
                    <a:cubicBezTo>
                      <a:pt x="31" y="49"/>
                      <a:pt x="30" y="49"/>
                      <a:pt x="29" y="48"/>
                    </a:cubicBezTo>
                    <a:cubicBezTo>
                      <a:pt x="29" y="47"/>
                      <a:pt x="28" y="46"/>
                      <a:pt x="28" y="45"/>
                    </a:cubicBezTo>
                    <a:cubicBezTo>
                      <a:pt x="28" y="41"/>
                      <a:pt x="30" y="39"/>
                      <a:pt x="33" y="37"/>
                    </a:cubicBezTo>
                    <a:cubicBezTo>
                      <a:pt x="36" y="35"/>
                      <a:pt x="38" y="32"/>
                      <a:pt x="40" y="30"/>
                    </a:cubicBezTo>
                    <a:cubicBezTo>
                      <a:pt x="42" y="27"/>
                      <a:pt x="43" y="23"/>
                      <a:pt x="43" y="19"/>
                    </a:cubicBezTo>
                    <a:cubicBezTo>
                      <a:pt x="43" y="8"/>
                      <a:pt x="34" y="0"/>
                      <a:pt x="23" y="0"/>
                    </a:cubicBezTo>
                    <a:cubicBezTo>
                      <a:pt x="12" y="0"/>
                      <a:pt x="3" y="8"/>
                      <a:pt x="3" y="19"/>
                    </a:cubicBezTo>
                    <a:cubicBezTo>
                      <a:pt x="3" y="24"/>
                      <a:pt x="5" y="29"/>
                      <a:pt x="7" y="32"/>
                    </a:cubicBezTo>
                    <a:cubicBezTo>
                      <a:pt x="9" y="34"/>
                      <a:pt x="11" y="35"/>
                      <a:pt x="12" y="36"/>
                    </a:cubicBezTo>
                    <a:cubicBezTo>
                      <a:pt x="14" y="38"/>
                      <a:pt x="16" y="38"/>
                      <a:pt x="17" y="40"/>
                    </a:cubicBezTo>
                    <a:cubicBezTo>
                      <a:pt x="18" y="42"/>
                      <a:pt x="18" y="43"/>
                      <a:pt x="18" y="44"/>
                    </a:cubicBezTo>
                    <a:cubicBezTo>
                      <a:pt x="17" y="46"/>
                      <a:pt x="17" y="47"/>
                      <a:pt x="16" y="48"/>
                    </a:cubicBezTo>
                    <a:cubicBezTo>
                      <a:pt x="15" y="49"/>
                      <a:pt x="14" y="49"/>
                      <a:pt x="13" y="49"/>
                    </a:cubicBezTo>
                    <a:cubicBezTo>
                      <a:pt x="11" y="49"/>
                      <a:pt x="2" y="49"/>
                      <a:pt x="0" y="5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81A12A9-E9FA-4BCC-8932-C78A3086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619" y="2190308"/>
                <a:ext cx="121739" cy="82475"/>
              </a:xfrm>
              <a:custGeom>
                <a:avLst/>
                <a:gdLst>
                  <a:gd name="T0" fmla="*/ 2 w 32"/>
                  <a:gd name="T1" fmla="*/ 0 h 21"/>
                  <a:gd name="T2" fmla="*/ 6 w 32"/>
                  <a:gd name="T3" fmla="*/ 15 h 21"/>
                  <a:gd name="T4" fmla="*/ 21 w 32"/>
                  <a:gd name="T5" fmla="*/ 19 h 21"/>
                  <a:gd name="T6" fmla="*/ 32 w 32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cubicBezTo>
                      <a:pt x="0" y="5"/>
                      <a:pt x="2" y="11"/>
                      <a:pt x="6" y="15"/>
                    </a:cubicBezTo>
                    <a:cubicBezTo>
                      <a:pt x="10" y="19"/>
                      <a:pt x="16" y="21"/>
                      <a:pt x="21" y="19"/>
                    </a:cubicBezTo>
                    <a:cubicBezTo>
                      <a:pt x="26" y="18"/>
                      <a:pt x="31" y="13"/>
                      <a:pt x="32" y="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FBE88C4-913F-454E-AFFA-D9A827B60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212" y="1767115"/>
                <a:ext cx="60215" cy="128445"/>
              </a:xfrm>
              <a:custGeom>
                <a:avLst/>
                <a:gdLst>
                  <a:gd name="T0" fmla="*/ 0 w 16"/>
                  <a:gd name="T1" fmla="*/ 31 h 33"/>
                  <a:gd name="T2" fmla="*/ 6 w 16"/>
                  <a:gd name="T3" fmla="*/ 7 h 33"/>
                  <a:gd name="T4" fmla="*/ 8 w 16"/>
                  <a:gd name="T5" fmla="*/ 2 h 33"/>
                  <a:gd name="T6" fmla="*/ 13 w 16"/>
                  <a:gd name="T7" fmla="*/ 1 h 33"/>
                  <a:gd name="T8" fmla="*/ 15 w 16"/>
                  <a:gd name="T9" fmla="*/ 4 h 33"/>
                  <a:gd name="T10" fmla="*/ 16 w 16"/>
                  <a:gd name="T11" fmla="*/ 9 h 33"/>
                  <a:gd name="T12" fmla="*/ 8 w 1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0" y="31"/>
                    </a:moveTo>
                    <a:cubicBezTo>
                      <a:pt x="1" y="22"/>
                      <a:pt x="3" y="15"/>
                      <a:pt x="6" y="7"/>
                    </a:cubicBezTo>
                    <a:cubicBezTo>
                      <a:pt x="6" y="5"/>
                      <a:pt x="7" y="3"/>
                      <a:pt x="8" y="2"/>
                    </a:cubicBezTo>
                    <a:cubicBezTo>
                      <a:pt x="9" y="1"/>
                      <a:pt x="11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5" y="6"/>
                      <a:pt x="16" y="8"/>
                      <a:pt x="16" y="9"/>
                    </a:cubicBezTo>
                    <a:cubicBezTo>
                      <a:pt x="16" y="18"/>
                      <a:pt x="13" y="27"/>
                      <a:pt x="8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73378166-2029-4239-91F7-462D1E08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134" y="2241687"/>
                <a:ext cx="53669" cy="47322"/>
              </a:xfrm>
              <a:custGeom>
                <a:avLst/>
                <a:gdLst>
                  <a:gd name="T0" fmla="*/ 14 w 14"/>
                  <a:gd name="T1" fmla="*/ 0 h 12"/>
                  <a:gd name="T2" fmla="*/ 0 w 14"/>
                  <a:gd name="T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4"/>
                      <a:pt x="5" y="8"/>
                      <a:pt x="0" y="1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18B6180B-E02F-4D62-8177-5AAF349F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611" y="1950995"/>
                <a:ext cx="34035" cy="223089"/>
              </a:xfrm>
              <a:custGeom>
                <a:avLst/>
                <a:gdLst>
                  <a:gd name="T0" fmla="*/ 0 w 9"/>
                  <a:gd name="T1" fmla="*/ 0 h 57"/>
                  <a:gd name="T2" fmla="*/ 9 w 9"/>
                  <a:gd name="T3" fmla="*/ 17 h 57"/>
                  <a:gd name="T4" fmla="*/ 4 w 9"/>
                  <a:gd name="T5" fmla="*/ 37 h 57"/>
                  <a:gd name="T6" fmla="*/ 5 w 9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cubicBezTo>
                      <a:pt x="6" y="3"/>
                      <a:pt x="9" y="11"/>
                      <a:pt x="9" y="17"/>
                    </a:cubicBezTo>
                    <a:cubicBezTo>
                      <a:pt x="8" y="24"/>
                      <a:pt x="6" y="30"/>
                      <a:pt x="4" y="37"/>
                    </a:cubicBezTo>
                    <a:cubicBezTo>
                      <a:pt x="2" y="43"/>
                      <a:pt x="1" y="51"/>
                      <a:pt x="5" y="5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BEB021F3-AC29-4C06-9982-7024A053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800" y="2311994"/>
                <a:ext cx="19635" cy="90587"/>
              </a:xfrm>
              <a:custGeom>
                <a:avLst/>
                <a:gdLst>
                  <a:gd name="T0" fmla="*/ 5 w 5"/>
                  <a:gd name="T1" fmla="*/ 0 h 23"/>
                  <a:gd name="T2" fmla="*/ 0 w 5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3" y="7"/>
                      <a:pt x="1" y="15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0F512D2-F062-48D5-9648-8388DE99F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830" y="2295769"/>
                <a:ext cx="61524" cy="6354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5" y="5"/>
                      <a:pt x="10" y="11"/>
                      <a:pt x="16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2EAE80B8-8CFD-426A-8471-69949AFD7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206" y="2606742"/>
                <a:ext cx="195044" cy="160894"/>
              </a:xfrm>
              <a:custGeom>
                <a:avLst/>
                <a:gdLst>
                  <a:gd name="T0" fmla="*/ 17 w 51"/>
                  <a:gd name="T1" fmla="*/ 38 h 41"/>
                  <a:gd name="T2" fmla="*/ 38 w 51"/>
                  <a:gd name="T3" fmla="*/ 36 h 41"/>
                  <a:gd name="T4" fmla="*/ 22 w 51"/>
                  <a:gd name="T5" fmla="*/ 5 h 41"/>
                  <a:gd name="T6" fmla="*/ 17 w 51"/>
                  <a:gd name="T7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1">
                    <a:moveTo>
                      <a:pt x="17" y="38"/>
                    </a:moveTo>
                    <a:cubicBezTo>
                      <a:pt x="24" y="41"/>
                      <a:pt x="32" y="40"/>
                      <a:pt x="38" y="36"/>
                    </a:cubicBezTo>
                    <a:cubicBezTo>
                      <a:pt x="51" y="26"/>
                      <a:pt x="42" y="0"/>
                      <a:pt x="22" y="5"/>
                    </a:cubicBezTo>
                    <a:cubicBezTo>
                      <a:pt x="5" y="9"/>
                      <a:pt x="0" y="31"/>
                      <a:pt x="17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BBC08B95-00E7-406C-A1A5-80508D849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060" y="2955573"/>
                <a:ext cx="163627" cy="66250"/>
              </a:xfrm>
              <a:custGeom>
                <a:avLst/>
                <a:gdLst>
                  <a:gd name="T0" fmla="*/ 16 w 43"/>
                  <a:gd name="T1" fmla="*/ 0 h 17"/>
                  <a:gd name="T2" fmla="*/ 5 w 43"/>
                  <a:gd name="T3" fmla="*/ 4 h 17"/>
                  <a:gd name="T4" fmla="*/ 3 w 43"/>
                  <a:gd name="T5" fmla="*/ 14 h 17"/>
                  <a:gd name="T6" fmla="*/ 12 w 43"/>
                  <a:gd name="T7" fmla="*/ 17 h 17"/>
                  <a:gd name="T8" fmla="*/ 34 w 43"/>
                  <a:gd name="T9" fmla="*/ 14 h 17"/>
                  <a:gd name="T10" fmla="*/ 40 w 43"/>
                  <a:gd name="T11" fmla="*/ 11 h 17"/>
                  <a:gd name="T12" fmla="*/ 42 w 43"/>
                  <a:gd name="T13" fmla="*/ 5 h 17"/>
                  <a:gd name="T14" fmla="*/ 38 w 43"/>
                  <a:gd name="T15" fmla="*/ 1 h 17"/>
                  <a:gd name="T16" fmla="*/ 31 w 43"/>
                  <a:gd name="T1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7">
                    <a:moveTo>
                      <a:pt x="16" y="0"/>
                    </a:moveTo>
                    <a:cubicBezTo>
                      <a:pt x="12" y="1"/>
                      <a:pt x="8" y="2"/>
                      <a:pt x="5" y="4"/>
                    </a:cubicBezTo>
                    <a:cubicBezTo>
                      <a:pt x="2" y="6"/>
                      <a:pt x="0" y="11"/>
                      <a:pt x="3" y="14"/>
                    </a:cubicBezTo>
                    <a:cubicBezTo>
                      <a:pt x="5" y="17"/>
                      <a:pt x="9" y="17"/>
                      <a:pt x="12" y="17"/>
                    </a:cubicBezTo>
                    <a:cubicBezTo>
                      <a:pt x="20" y="17"/>
                      <a:pt x="27" y="16"/>
                      <a:pt x="34" y="14"/>
                    </a:cubicBezTo>
                    <a:cubicBezTo>
                      <a:pt x="36" y="13"/>
                      <a:pt x="38" y="13"/>
                      <a:pt x="40" y="11"/>
                    </a:cubicBezTo>
                    <a:cubicBezTo>
                      <a:pt x="42" y="10"/>
                      <a:pt x="43" y="8"/>
                      <a:pt x="42" y="5"/>
                    </a:cubicBezTo>
                    <a:cubicBezTo>
                      <a:pt x="42" y="3"/>
                      <a:pt x="40" y="2"/>
                      <a:pt x="38" y="1"/>
                    </a:cubicBezTo>
                    <a:cubicBezTo>
                      <a:pt x="35" y="1"/>
                      <a:pt x="33" y="1"/>
                      <a:pt x="31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7A76310-F4CF-4381-9A30-D3D5570F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957" y="4290053"/>
                <a:ext cx="45815" cy="160894"/>
              </a:xfrm>
              <a:custGeom>
                <a:avLst/>
                <a:gdLst>
                  <a:gd name="T0" fmla="*/ 12 w 12"/>
                  <a:gd name="T1" fmla="*/ 41 h 41"/>
                  <a:gd name="T2" fmla="*/ 3 w 12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12" y="41"/>
                    </a:moveTo>
                    <a:cubicBezTo>
                      <a:pt x="3" y="31"/>
                      <a:pt x="0" y="14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6B3E5EBB-0771-455F-BAFA-728EEC6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429" y="4290053"/>
                <a:ext cx="247405" cy="129797"/>
              </a:xfrm>
              <a:custGeom>
                <a:avLst/>
                <a:gdLst>
                  <a:gd name="T0" fmla="*/ 0 w 65"/>
                  <a:gd name="T1" fmla="*/ 0 h 33"/>
                  <a:gd name="T2" fmla="*/ 65 w 65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" h="33">
                    <a:moveTo>
                      <a:pt x="0" y="0"/>
                    </a:moveTo>
                    <a:cubicBezTo>
                      <a:pt x="15" y="20"/>
                      <a:pt x="40" y="33"/>
                      <a:pt x="65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7AD54657-819D-4630-8622-88033E40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980" y="4267068"/>
                <a:ext cx="179335" cy="148726"/>
              </a:xfrm>
              <a:custGeom>
                <a:avLst/>
                <a:gdLst>
                  <a:gd name="T0" fmla="*/ 2 w 47"/>
                  <a:gd name="T1" fmla="*/ 38 h 38"/>
                  <a:gd name="T2" fmla="*/ 6 w 47"/>
                  <a:gd name="T3" fmla="*/ 14 h 38"/>
                  <a:gd name="T4" fmla="*/ 28 w 47"/>
                  <a:gd name="T5" fmla="*/ 1 h 38"/>
                  <a:gd name="T6" fmla="*/ 47 w 47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2" y="38"/>
                    </a:moveTo>
                    <a:cubicBezTo>
                      <a:pt x="0" y="30"/>
                      <a:pt x="1" y="21"/>
                      <a:pt x="6" y="14"/>
                    </a:cubicBezTo>
                    <a:cubicBezTo>
                      <a:pt x="11" y="6"/>
                      <a:pt x="19" y="1"/>
                      <a:pt x="28" y="1"/>
                    </a:cubicBezTo>
                    <a:cubicBezTo>
                      <a:pt x="35" y="0"/>
                      <a:pt x="42" y="4"/>
                      <a:pt x="47" y="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BFB8E88F-5F90-402B-AC99-A44CD77B8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243" y="4273829"/>
                <a:ext cx="113884" cy="154134"/>
              </a:xfrm>
              <a:custGeom>
                <a:avLst/>
                <a:gdLst>
                  <a:gd name="T0" fmla="*/ 0 w 30"/>
                  <a:gd name="T1" fmla="*/ 8 h 39"/>
                  <a:gd name="T2" fmla="*/ 22 w 30"/>
                  <a:gd name="T3" fmla="*/ 0 h 39"/>
                  <a:gd name="T4" fmla="*/ 5 w 30"/>
                  <a:gd name="T5" fmla="*/ 23 h 39"/>
                  <a:gd name="T6" fmla="*/ 30 w 30"/>
                  <a:gd name="T7" fmla="*/ 17 h 39"/>
                  <a:gd name="T8" fmla="*/ 10 w 3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0" y="8"/>
                    </a:moveTo>
                    <a:cubicBezTo>
                      <a:pt x="7" y="5"/>
                      <a:pt x="16" y="2"/>
                      <a:pt x="22" y="0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3" y="25"/>
                      <a:pt x="17" y="32"/>
                      <a:pt x="10" y="3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DC31B7CD-FA35-48AD-A475-AA9BA3FA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95" y="4632123"/>
                <a:ext cx="189808" cy="54082"/>
              </a:xfrm>
              <a:custGeom>
                <a:avLst/>
                <a:gdLst>
                  <a:gd name="T0" fmla="*/ 0 w 50"/>
                  <a:gd name="T1" fmla="*/ 14 h 14"/>
                  <a:gd name="T2" fmla="*/ 50 w 50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0" h="14">
                    <a:moveTo>
                      <a:pt x="0" y="14"/>
                    </a:moveTo>
                    <a:cubicBezTo>
                      <a:pt x="17" y="13"/>
                      <a:pt x="34" y="8"/>
                      <a:pt x="5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49671E8-83CA-4C9C-AC7F-B139D2BF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60465"/>
                <a:ext cx="129593" cy="71659"/>
              </a:xfrm>
              <a:custGeom>
                <a:avLst/>
                <a:gdLst>
                  <a:gd name="T0" fmla="*/ 0 w 34"/>
                  <a:gd name="T1" fmla="*/ 0 h 18"/>
                  <a:gd name="T2" fmla="*/ 34 w 34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18">
                    <a:moveTo>
                      <a:pt x="0" y="0"/>
                    </a:moveTo>
                    <a:cubicBezTo>
                      <a:pt x="8" y="10"/>
                      <a:pt x="22" y="16"/>
                      <a:pt x="34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2BE8BBE8-9616-47C9-96E6-151443B8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52352"/>
                <a:ext cx="65451" cy="811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cubicBezTo>
                      <a:pt x="5" y="2"/>
                      <a:pt x="12" y="0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5304C031-FF72-4832-82CB-522614E3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98176" cy="98700"/>
              </a:xfrm>
              <a:custGeom>
                <a:avLst/>
                <a:gdLst>
                  <a:gd name="T0" fmla="*/ 26 w 26"/>
                  <a:gd name="T1" fmla="*/ 25 h 25"/>
                  <a:gd name="T2" fmla="*/ 0 w 26"/>
                  <a:gd name="T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cubicBezTo>
                      <a:pt x="13" y="23"/>
                      <a:pt x="3" y="12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918D4D67-5340-4DAC-A8BC-AFDA71B26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41889" cy="0"/>
              </a:xfrm>
              <a:custGeom>
                <a:avLst/>
                <a:gdLst>
                  <a:gd name="T0" fmla="*/ 0 w 11"/>
                  <a:gd name="T1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3" y="0"/>
                      <a:pt x="8" y="0"/>
                      <a:pt x="1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338A191-992A-44DE-9C01-CB41BABC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945" y="4463117"/>
                <a:ext cx="121739" cy="156839"/>
              </a:xfrm>
              <a:custGeom>
                <a:avLst/>
                <a:gdLst>
                  <a:gd name="T0" fmla="*/ 0 w 32"/>
                  <a:gd name="T1" fmla="*/ 40 h 40"/>
                  <a:gd name="T2" fmla="*/ 21 w 32"/>
                  <a:gd name="T3" fmla="*/ 28 h 40"/>
                  <a:gd name="T4" fmla="*/ 28 w 3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40"/>
                    </a:moveTo>
                    <a:cubicBezTo>
                      <a:pt x="8" y="38"/>
                      <a:pt x="16" y="34"/>
                      <a:pt x="21" y="28"/>
                    </a:cubicBezTo>
                    <a:cubicBezTo>
                      <a:pt x="28" y="21"/>
                      <a:pt x="32" y="9"/>
                      <a:pt x="2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BFEFA225-1A03-4E0D-B42E-6E7B6B73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801" y="4145383"/>
                <a:ext cx="10472" cy="70307"/>
              </a:xfrm>
              <a:custGeom>
                <a:avLst/>
                <a:gdLst>
                  <a:gd name="T0" fmla="*/ 0 w 3"/>
                  <a:gd name="T1" fmla="*/ 18 h 18"/>
                  <a:gd name="T2" fmla="*/ 3 w 3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8">
                    <a:moveTo>
                      <a:pt x="0" y="18"/>
                    </a:moveTo>
                    <a:cubicBezTo>
                      <a:pt x="1" y="12"/>
                      <a:pt x="2" y="6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4AFDF27-6530-44AF-B9A2-D95A8910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230563"/>
                <a:ext cx="68069" cy="55434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6" y="9"/>
                      <a:pt x="12" y="4"/>
                      <a:pt x="1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60BCCB1C-E799-4E46-B2B6-4F779444C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016" y="4345487"/>
                <a:ext cx="103412" cy="22985"/>
              </a:xfrm>
              <a:custGeom>
                <a:avLst/>
                <a:gdLst>
                  <a:gd name="T0" fmla="*/ 0 w 27"/>
                  <a:gd name="T1" fmla="*/ 0 h 6"/>
                  <a:gd name="T2" fmla="*/ 27 w 27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cubicBezTo>
                      <a:pt x="9" y="2"/>
                      <a:pt x="18" y="4"/>
                      <a:pt x="27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50608E43-B54D-4753-94B4-CFEB4988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315" y="4302221"/>
                <a:ext cx="37961" cy="121685"/>
              </a:xfrm>
              <a:custGeom>
                <a:avLst/>
                <a:gdLst>
                  <a:gd name="T0" fmla="*/ 0 w 10"/>
                  <a:gd name="T1" fmla="*/ 0 h 31"/>
                  <a:gd name="T2" fmla="*/ 10 w 1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0" y="11"/>
                      <a:pt x="3" y="22"/>
                      <a:pt x="1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743375DC-F045-4B6A-9C1C-8B81C6A4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411738"/>
                <a:ext cx="48433" cy="59491"/>
              </a:xfrm>
              <a:custGeom>
                <a:avLst/>
                <a:gdLst>
                  <a:gd name="T0" fmla="*/ 0 w 13"/>
                  <a:gd name="T1" fmla="*/ 0 h 15"/>
                  <a:gd name="T2" fmla="*/ 13 w 13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4" y="5"/>
                      <a:pt x="9" y="10"/>
                      <a:pt x="13" y="15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60">
                <a:extLst>
                  <a:ext uri="{FF2B5EF4-FFF2-40B4-BE49-F238E27FC236}">
                    <a16:creationId xmlns:a16="http://schemas.microsoft.com/office/drawing/2014/main" id="{37A1CF7B-6070-443E-B1BC-B013DC743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991" y="3776272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61">
                <a:extLst>
                  <a:ext uri="{FF2B5EF4-FFF2-40B4-BE49-F238E27FC236}">
                    <a16:creationId xmlns:a16="http://schemas.microsoft.com/office/drawing/2014/main" id="{BEAE738F-20CD-4E89-8FFC-5F726F8E4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168" y="3842522"/>
                <a:ext cx="87704" cy="9464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271F4C12-1B06-48EC-9131-36299B30B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876" y="3889844"/>
                <a:ext cx="75923" cy="121685"/>
              </a:xfrm>
              <a:custGeom>
                <a:avLst/>
                <a:gdLst>
                  <a:gd name="T0" fmla="*/ 19 w 20"/>
                  <a:gd name="T1" fmla="*/ 0 h 31"/>
                  <a:gd name="T2" fmla="*/ 0 w 2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31">
                    <a:moveTo>
                      <a:pt x="19" y="0"/>
                    </a:moveTo>
                    <a:cubicBezTo>
                      <a:pt x="20" y="8"/>
                      <a:pt x="17" y="24"/>
                      <a:pt x="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7A80EA6F-5E67-4F09-B232-95FF749C8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584" y="4564520"/>
                <a:ext cx="342964" cy="352886"/>
              </a:xfrm>
              <a:custGeom>
                <a:avLst/>
                <a:gdLst>
                  <a:gd name="T0" fmla="*/ 74 w 90"/>
                  <a:gd name="T1" fmla="*/ 90 h 90"/>
                  <a:gd name="T2" fmla="*/ 15 w 90"/>
                  <a:gd name="T3" fmla="*/ 90 h 90"/>
                  <a:gd name="T4" fmla="*/ 0 w 90"/>
                  <a:gd name="T5" fmla="*/ 74 h 90"/>
                  <a:gd name="T6" fmla="*/ 1 w 90"/>
                  <a:gd name="T7" fmla="*/ 42 h 90"/>
                  <a:gd name="T8" fmla="*/ 0 w 90"/>
                  <a:gd name="T9" fmla="*/ 15 h 90"/>
                  <a:gd name="T10" fmla="*/ 4 w 90"/>
                  <a:gd name="T11" fmla="*/ 4 h 90"/>
                  <a:gd name="T12" fmla="*/ 15 w 90"/>
                  <a:gd name="T13" fmla="*/ 0 h 90"/>
                  <a:gd name="T14" fmla="*/ 74 w 90"/>
                  <a:gd name="T15" fmla="*/ 0 h 90"/>
                  <a:gd name="T16" fmla="*/ 90 w 90"/>
                  <a:gd name="T17" fmla="*/ 15 h 90"/>
                  <a:gd name="T18" fmla="*/ 90 w 90"/>
                  <a:gd name="T19" fmla="*/ 44 h 90"/>
                  <a:gd name="T20" fmla="*/ 90 w 90"/>
                  <a:gd name="T21" fmla="*/ 74 h 90"/>
                  <a:gd name="T22" fmla="*/ 85 w 90"/>
                  <a:gd name="T23" fmla="*/ 85 h 90"/>
                  <a:gd name="T24" fmla="*/ 74 w 90"/>
                  <a:gd name="T2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90">
                    <a:moveTo>
                      <a:pt x="74" y="90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7" y="90"/>
                      <a:pt x="0" y="83"/>
                      <a:pt x="0" y="74"/>
                    </a:cubicBezTo>
                    <a:cubicBezTo>
                      <a:pt x="1" y="65"/>
                      <a:pt x="1" y="54"/>
                      <a:pt x="1" y="42"/>
                    </a:cubicBezTo>
                    <a:cubicBezTo>
                      <a:pt x="1" y="33"/>
                      <a:pt x="1" y="24"/>
                      <a:pt x="0" y="15"/>
                    </a:cubicBezTo>
                    <a:cubicBezTo>
                      <a:pt x="0" y="14"/>
                      <a:pt x="0" y="9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3" y="0"/>
                      <a:pt x="90" y="7"/>
                      <a:pt x="90" y="15"/>
                    </a:cubicBezTo>
                    <a:cubicBezTo>
                      <a:pt x="90" y="25"/>
                      <a:pt x="90" y="34"/>
                      <a:pt x="90" y="44"/>
                    </a:cubicBezTo>
                    <a:cubicBezTo>
                      <a:pt x="90" y="55"/>
                      <a:pt x="90" y="65"/>
                      <a:pt x="90" y="74"/>
                    </a:cubicBezTo>
                    <a:cubicBezTo>
                      <a:pt x="90" y="75"/>
                      <a:pt x="90" y="81"/>
                      <a:pt x="85" y="85"/>
                    </a:cubicBezTo>
                    <a:cubicBezTo>
                      <a:pt x="82" y="88"/>
                      <a:pt x="79" y="90"/>
                      <a:pt x="74" y="9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80D6E114-E649-4003-92D8-72698DC5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139" y="4678093"/>
                <a:ext cx="3927" cy="121685"/>
              </a:xfrm>
              <a:custGeom>
                <a:avLst/>
                <a:gdLst>
                  <a:gd name="T0" fmla="*/ 0 w 1"/>
                  <a:gd name="T1" fmla="*/ 0 h 31"/>
                  <a:gd name="T2" fmla="*/ 1 w 1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1">
                    <a:moveTo>
                      <a:pt x="0" y="0"/>
                    </a:moveTo>
                    <a:cubicBezTo>
                      <a:pt x="0" y="10"/>
                      <a:pt x="1" y="22"/>
                      <a:pt x="1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6">
                <a:extLst>
                  <a:ext uri="{FF2B5EF4-FFF2-40B4-BE49-F238E27FC236}">
                    <a16:creationId xmlns:a16="http://schemas.microsoft.com/office/drawing/2014/main" id="{DC452387-0986-4784-BE79-9D498673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924" y="4741640"/>
                <a:ext cx="117812" cy="4056"/>
              </a:xfrm>
              <a:custGeom>
                <a:avLst/>
                <a:gdLst>
                  <a:gd name="T0" fmla="*/ 0 w 31"/>
                  <a:gd name="T1" fmla="*/ 0 h 1"/>
                  <a:gd name="T2" fmla="*/ 31 w 3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1">
                    <a:moveTo>
                      <a:pt x="0" y="0"/>
                    </a:moveTo>
                    <a:cubicBezTo>
                      <a:pt x="10" y="0"/>
                      <a:pt x="21" y="1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68">
                <a:extLst>
                  <a:ext uri="{FF2B5EF4-FFF2-40B4-BE49-F238E27FC236}">
                    <a16:creationId xmlns:a16="http://schemas.microsoft.com/office/drawing/2014/main" id="{213763AB-DF94-447C-8B99-73696A0E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901" y="2449903"/>
                <a:ext cx="251332" cy="443475"/>
              </a:xfrm>
              <a:custGeom>
                <a:avLst/>
                <a:gdLst>
                  <a:gd name="T0" fmla="*/ 66 w 66"/>
                  <a:gd name="T1" fmla="*/ 0 h 113"/>
                  <a:gd name="T2" fmla="*/ 0 w 66"/>
                  <a:gd name="T3" fmla="*/ 59 h 113"/>
                  <a:gd name="T4" fmla="*/ 17 w 66"/>
                  <a:gd name="T5" fmla="*/ 113 h 113"/>
                  <a:gd name="T6" fmla="*/ 66 w 66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13">
                    <a:moveTo>
                      <a:pt x="66" y="0"/>
                    </a:moveTo>
                    <a:cubicBezTo>
                      <a:pt x="46" y="22"/>
                      <a:pt x="24" y="42"/>
                      <a:pt x="0" y="59"/>
                    </a:cubicBezTo>
                    <a:cubicBezTo>
                      <a:pt x="6" y="77"/>
                      <a:pt x="11" y="95"/>
                      <a:pt x="17" y="113"/>
                    </a:cubicBezTo>
                    <a:cubicBezTo>
                      <a:pt x="35" y="75"/>
                      <a:pt x="54" y="34"/>
                      <a:pt x="6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69">
                <a:extLst>
                  <a:ext uri="{FF2B5EF4-FFF2-40B4-BE49-F238E27FC236}">
                    <a16:creationId xmlns:a16="http://schemas.microsoft.com/office/drawing/2014/main" id="{1B8B1741-C915-41B2-93D3-97A91879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89" y="2637840"/>
                <a:ext cx="117812" cy="113573"/>
              </a:xfrm>
              <a:custGeom>
                <a:avLst/>
                <a:gdLst>
                  <a:gd name="T0" fmla="*/ 18 w 31"/>
                  <a:gd name="T1" fmla="*/ 0 h 29"/>
                  <a:gd name="T2" fmla="*/ 0 w 31"/>
                  <a:gd name="T3" fmla="*/ 29 h 29"/>
                  <a:gd name="T4" fmla="*/ 31 w 31"/>
                  <a:gd name="T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9">
                    <a:moveTo>
                      <a:pt x="18" y="0"/>
                    </a:moveTo>
                    <a:cubicBezTo>
                      <a:pt x="12" y="10"/>
                      <a:pt x="5" y="19"/>
                      <a:pt x="0" y="29"/>
                    </a:cubicBezTo>
                    <a:cubicBezTo>
                      <a:pt x="10" y="24"/>
                      <a:pt x="22" y="19"/>
                      <a:pt x="31" y="1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70">
                <a:extLst>
                  <a:ext uri="{FF2B5EF4-FFF2-40B4-BE49-F238E27FC236}">
                    <a16:creationId xmlns:a16="http://schemas.microsoft.com/office/drawing/2014/main" id="{894DC483-2E5E-4C84-BD62-173825E0A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2359316"/>
                <a:ext cx="337727" cy="22985"/>
              </a:xfrm>
              <a:custGeom>
                <a:avLst/>
                <a:gdLst>
                  <a:gd name="T0" fmla="*/ 0 w 89"/>
                  <a:gd name="T1" fmla="*/ 0 h 6"/>
                  <a:gd name="T2" fmla="*/ 89 w 89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9" h="6">
                    <a:moveTo>
                      <a:pt x="0" y="0"/>
                    </a:moveTo>
                    <a:cubicBezTo>
                      <a:pt x="30" y="2"/>
                      <a:pt x="59" y="4"/>
                      <a:pt x="89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78">
                <a:extLst>
                  <a:ext uri="{FF2B5EF4-FFF2-40B4-BE49-F238E27FC236}">
                    <a16:creationId xmlns:a16="http://schemas.microsoft.com/office/drawing/2014/main" id="{882B774E-6C0F-4094-8178-4D8EA59F9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60151"/>
                <a:ext cx="289293" cy="8112"/>
              </a:xfrm>
              <a:custGeom>
                <a:avLst/>
                <a:gdLst>
                  <a:gd name="T0" fmla="*/ 0 w 76"/>
                  <a:gd name="T1" fmla="*/ 1 h 2"/>
                  <a:gd name="T2" fmla="*/ 76 w 7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6" h="2">
                    <a:moveTo>
                      <a:pt x="0" y="1"/>
                    </a:moveTo>
                    <a:cubicBezTo>
                      <a:pt x="25" y="0"/>
                      <a:pt x="51" y="2"/>
                      <a:pt x="76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DAAFB6E7-94ED-4DD5-9B3E-7FCC04F6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640" y="3916886"/>
                <a:ext cx="49743" cy="43266"/>
              </a:xfrm>
              <a:custGeom>
                <a:avLst/>
                <a:gdLst>
                  <a:gd name="T0" fmla="*/ 1 w 13"/>
                  <a:gd name="T1" fmla="*/ 11 h 11"/>
                  <a:gd name="T2" fmla="*/ 1 w 13"/>
                  <a:gd name="T3" fmla="*/ 4 h 11"/>
                  <a:gd name="T4" fmla="*/ 9 w 13"/>
                  <a:gd name="T5" fmla="*/ 2 h 11"/>
                  <a:gd name="T6" fmla="*/ 11 w 13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6" y="0"/>
                      <a:pt x="9" y="2"/>
                    </a:cubicBezTo>
                    <a:cubicBezTo>
                      <a:pt x="12" y="3"/>
                      <a:pt x="13" y="7"/>
                      <a:pt x="11" y="1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80">
                <a:extLst>
                  <a:ext uri="{FF2B5EF4-FFF2-40B4-BE49-F238E27FC236}">
                    <a16:creationId xmlns:a16="http://schemas.microsoft.com/office/drawing/2014/main" id="{7243F2CB-2427-4635-831E-3FF14B85D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379" y="4054795"/>
                <a:ext cx="117812" cy="136557"/>
              </a:xfrm>
              <a:custGeom>
                <a:avLst/>
                <a:gdLst>
                  <a:gd name="T0" fmla="*/ 28 w 31"/>
                  <a:gd name="T1" fmla="*/ 12 h 35"/>
                  <a:gd name="T2" fmla="*/ 26 w 31"/>
                  <a:gd name="T3" fmla="*/ 29 h 35"/>
                  <a:gd name="T4" fmla="*/ 9 w 31"/>
                  <a:gd name="T5" fmla="*/ 33 h 35"/>
                  <a:gd name="T6" fmla="*/ 1 w 31"/>
                  <a:gd name="T7" fmla="*/ 18 h 35"/>
                  <a:gd name="T8" fmla="*/ 28 w 31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28" y="12"/>
                    </a:moveTo>
                    <a:cubicBezTo>
                      <a:pt x="31" y="17"/>
                      <a:pt x="30" y="24"/>
                      <a:pt x="26" y="29"/>
                    </a:cubicBezTo>
                    <a:cubicBezTo>
                      <a:pt x="22" y="33"/>
                      <a:pt x="15" y="35"/>
                      <a:pt x="9" y="33"/>
                    </a:cubicBezTo>
                    <a:cubicBezTo>
                      <a:pt x="4" y="30"/>
                      <a:pt x="0" y="24"/>
                      <a:pt x="1" y="18"/>
                    </a:cubicBezTo>
                    <a:cubicBezTo>
                      <a:pt x="2" y="4"/>
                      <a:pt x="21" y="0"/>
                      <a:pt x="28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81">
                <a:extLst>
                  <a:ext uri="{FF2B5EF4-FFF2-40B4-BE49-F238E27FC236}">
                    <a16:creationId xmlns:a16="http://schemas.microsoft.com/office/drawing/2014/main" id="{EDE4D178-3016-4715-9F40-BB043E33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72319"/>
                <a:ext cx="3927" cy="290692"/>
              </a:xfrm>
              <a:custGeom>
                <a:avLst/>
                <a:gdLst>
                  <a:gd name="T0" fmla="*/ 1 w 1"/>
                  <a:gd name="T1" fmla="*/ 0 h 74"/>
                  <a:gd name="T2" fmla="*/ 0 w 1"/>
                  <a:gd name="T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4">
                    <a:moveTo>
                      <a:pt x="1" y="0"/>
                    </a:moveTo>
                    <a:cubicBezTo>
                      <a:pt x="1" y="26"/>
                      <a:pt x="0" y="49"/>
                      <a:pt x="0" y="74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806EB598-E499-4FB7-B46B-B12D5069F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822" y="3968264"/>
                <a:ext cx="3927" cy="298804"/>
              </a:xfrm>
              <a:custGeom>
                <a:avLst/>
                <a:gdLst>
                  <a:gd name="T0" fmla="*/ 1 w 1"/>
                  <a:gd name="T1" fmla="*/ 0 h 76"/>
                  <a:gd name="T2" fmla="*/ 0 w 1"/>
                  <a:gd name="T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6">
                    <a:moveTo>
                      <a:pt x="1" y="0"/>
                    </a:moveTo>
                    <a:cubicBezTo>
                      <a:pt x="0" y="26"/>
                      <a:pt x="0" y="50"/>
                      <a:pt x="0" y="7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83">
                <a:extLst>
                  <a:ext uri="{FF2B5EF4-FFF2-40B4-BE49-F238E27FC236}">
                    <a16:creationId xmlns:a16="http://schemas.microsoft.com/office/drawing/2014/main" id="{8DEC016B-6DE4-4F5C-905A-71439B0B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12" y="2260615"/>
                <a:ext cx="60215" cy="63546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85">
                <a:extLst>
                  <a:ext uri="{FF2B5EF4-FFF2-40B4-BE49-F238E27FC236}">
                    <a16:creationId xmlns:a16="http://schemas.microsoft.com/office/drawing/2014/main" id="{9584E7F7-BBB0-4E63-B30D-8111803E9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458" y="2421511"/>
                <a:ext cx="49743" cy="71659"/>
              </a:xfrm>
              <a:custGeom>
                <a:avLst/>
                <a:gdLst>
                  <a:gd name="T0" fmla="*/ 0 w 13"/>
                  <a:gd name="T1" fmla="*/ 0 h 18"/>
                  <a:gd name="T2" fmla="*/ 13 w 13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cubicBezTo>
                      <a:pt x="3" y="5"/>
                      <a:pt x="10" y="13"/>
                      <a:pt x="13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F597BCCD-3879-44EA-89E6-9785C4399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0794" y="2245743"/>
                <a:ext cx="407105" cy="443475"/>
              </a:xfrm>
              <a:custGeom>
                <a:avLst/>
                <a:gdLst>
                  <a:gd name="T0" fmla="*/ 69 w 107"/>
                  <a:gd name="T1" fmla="*/ 5 h 113"/>
                  <a:gd name="T2" fmla="*/ 61 w 107"/>
                  <a:gd name="T3" fmla="*/ 0 h 113"/>
                  <a:gd name="T4" fmla="*/ 0 w 107"/>
                  <a:gd name="T5" fmla="*/ 52 h 113"/>
                  <a:gd name="T6" fmla="*/ 70 w 107"/>
                  <a:gd name="T7" fmla="*/ 113 h 113"/>
                  <a:gd name="T8" fmla="*/ 107 w 107"/>
                  <a:gd name="T9" fmla="*/ 8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3">
                    <a:moveTo>
                      <a:pt x="69" y="5"/>
                    </a:moveTo>
                    <a:cubicBezTo>
                      <a:pt x="66" y="3"/>
                      <a:pt x="64" y="2"/>
                      <a:pt x="61" y="0"/>
                    </a:cubicBezTo>
                    <a:cubicBezTo>
                      <a:pt x="48" y="10"/>
                      <a:pt x="13" y="41"/>
                      <a:pt x="0" y="52"/>
                    </a:cubicBezTo>
                    <a:cubicBezTo>
                      <a:pt x="20" y="75"/>
                      <a:pt x="45" y="94"/>
                      <a:pt x="70" y="113"/>
                    </a:cubicBezTo>
                    <a:cubicBezTo>
                      <a:pt x="84" y="104"/>
                      <a:pt x="96" y="93"/>
                      <a:pt x="107" y="8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88">
                <a:extLst>
                  <a:ext uri="{FF2B5EF4-FFF2-40B4-BE49-F238E27FC236}">
                    <a16:creationId xmlns:a16="http://schemas.microsoft.com/office/drawing/2014/main" id="{D000060A-A86E-483D-A7FC-25AF0D08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015" y="4180536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3E266318-E808-4458-B005-105F17F8A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719" y="4250843"/>
                <a:ext cx="113884" cy="164951"/>
              </a:xfrm>
              <a:custGeom>
                <a:avLst/>
                <a:gdLst>
                  <a:gd name="T0" fmla="*/ 28 w 30"/>
                  <a:gd name="T1" fmla="*/ 1 h 42"/>
                  <a:gd name="T2" fmla="*/ 2 w 30"/>
                  <a:gd name="T3" fmla="*/ 0 h 42"/>
                  <a:gd name="T4" fmla="*/ 1 w 30"/>
                  <a:gd name="T5" fmla="*/ 16 h 42"/>
                  <a:gd name="T6" fmla="*/ 19 w 30"/>
                  <a:gd name="T7" fmla="*/ 17 h 42"/>
                  <a:gd name="T8" fmla="*/ 29 w 30"/>
                  <a:gd name="T9" fmla="*/ 30 h 42"/>
                  <a:gd name="T10" fmla="*/ 22 w 30"/>
                  <a:gd name="T11" fmla="*/ 40 h 42"/>
                  <a:gd name="T12" fmla="*/ 10 w 30"/>
                  <a:gd name="T13" fmla="*/ 41 h 42"/>
                  <a:gd name="T14" fmla="*/ 0 w 30"/>
                  <a:gd name="T1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28" y="1"/>
                    </a:moveTo>
                    <a:cubicBezTo>
                      <a:pt x="19" y="1"/>
                      <a:pt x="11" y="0"/>
                      <a:pt x="2" y="0"/>
                    </a:cubicBezTo>
                    <a:cubicBezTo>
                      <a:pt x="2" y="5"/>
                      <a:pt x="1" y="11"/>
                      <a:pt x="1" y="16"/>
                    </a:cubicBezTo>
                    <a:cubicBezTo>
                      <a:pt x="7" y="15"/>
                      <a:pt x="13" y="14"/>
                      <a:pt x="19" y="17"/>
                    </a:cubicBezTo>
                    <a:cubicBezTo>
                      <a:pt x="25" y="19"/>
                      <a:pt x="30" y="24"/>
                      <a:pt x="29" y="30"/>
                    </a:cubicBezTo>
                    <a:cubicBezTo>
                      <a:pt x="29" y="35"/>
                      <a:pt x="26" y="38"/>
                      <a:pt x="22" y="40"/>
                    </a:cubicBezTo>
                    <a:cubicBezTo>
                      <a:pt x="18" y="42"/>
                      <a:pt x="14" y="42"/>
                      <a:pt x="10" y="41"/>
                    </a:cubicBezTo>
                    <a:cubicBezTo>
                      <a:pt x="5" y="40"/>
                      <a:pt x="1" y="37"/>
                      <a:pt x="0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51DFDBE4-5358-4E3C-AD0F-60FB9172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803" y="2767637"/>
                <a:ext cx="441140" cy="482684"/>
              </a:xfrm>
              <a:custGeom>
                <a:avLst/>
                <a:gdLst>
                  <a:gd name="T0" fmla="*/ 53 w 116"/>
                  <a:gd name="T1" fmla="*/ 123 h 123"/>
                  <a:gd name="T2" fmla="*/ 49 w 116"/>
                  <a:gd name="T3" fmla="*/ 122 h 123"/>
                  <a:gd name="T4" fmla="*/ 42 w 116"/>
                  <a:gd name="T5" fmla="*/ 111 h 123"/>
                  <a:gd name="T6" fmla="*/ 42 w 116"/>
                  <a:gd name="T7" fmla="*/ 97 h 123"/>
                  <a:gd name="T8" fmla="*/ 38 w 116"/>
                  <a:gd name="T9" fmla="*/ 94 h 123"/>
                  <a:gd name="T10" fmla="*/ 31 w 116"/>
                  <a:gd name="T11" fmla="*/ 92 h 123"/>
                  <a:gd name="T12" fmla="*/ 18 w 116"/>
                  <a:gd name="T13" fmla="*/ 87 h 123"/>
                  <a:gd name="T14" fmla="*/ 2 w 116"/>
                  <a:gd name="T15" fmla="*/ 65 h 123"/>
                  <a:gd name="T16" fmla="*/ 0 w 116"/>
                  <a:gd name="T17" fmla="*/ 53 h 123"/>
                  <a:gd name="T18" fmla="*/ 0 w 116"/>
                  <a:gd name="T19" fmla="*/ 40 h 123"/>
                  <a:gd name="T20" fmla="*/ 40 w 116"/>
                  <a:gd name="T21" fmla="*/ 0 h 123"/>
                  <a:gd name="T22" fmla="*/ 76 w 116"/>
                  <a:gd name="T23" fmla="*/ 0 h 123"/>
                  <a:gd name="T24" fmla="*/ 116 w 116"/>
                  <a:gd name="T25" fmla="*/ 40 h 123"/>
                  <a:gd name="T26" fmla="*/ 116 w 116"/>
                  <a:gd name="T27" fmla="*/ 53 h 123"/>
                  <a:gd name="T28" fmla="*/ 60 w 116"/>
                  <a:gd name="T29" fmla="*/ 120 h 123"/>
                  <a:gd name="T30" fmla="*/ 53 w 116"/>
                  <a:gd name="T3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6" h="123">
                    <a:moveTo>
                      <a:pt x="53" y="123"/>
                    </a:moveTo>
                    <a:cubicBezTo>
                      <a:pt x="52" y="123"/>
                      <a:pt x="50" y="122"/>
                      <a:pt x="49" y="122"/>
                    </a:cubicBezTo>
                    <a:cubicBezTo>
                      <a:pt x="44" y="120"/>
                      <a:pt x="42" y="116"/>
                      <a:pt x="42" y="111"/>
                    </a:cubicBezTo>
                    <a:cubicBezTo>
                      <a:pt x="42" y="111"/>
                      <a:pt x="42" y="103"/>
                      <a:pt x="42" y="97"/>
                    </a:cubicBezTo>
                    <a:cubicBezTo>
                      <a:pt x="42" y="95"/>
                      <a:pt x="40" y="94"/>
                      <a:pt x="38" y="94"/>
                    </a:cubicBezTo>
                    <a:cubicBezTo>
                      <a:pt x="35" y="93"/>
                      <a:pt x="32" y="93"/>
                      <a:pt x="31" y="92"/>
                    </a:cubicBezTo>
                    <a:cubicBezTo>
                      <a:pt x="27" y="91"/>
                      <a:pt x="22" y="90"/>
                      <a:pt x="18" y="87"/>
                    </a:cubicBezTo>
                    <a:cubicBezTo>
                      <a:pt x="10" y="82"/>
                      <a:pt x="4" y="74"/>
                      <a:pt x="2" y="65"/>
                    </a:cubicBezTo>
                    <a:cubicBezTo>
                      <a:pt x="0" y="61"/>
                      <a:pt x="0" y="57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8" y="0"/>
                      <a:pt x="116" y="18"/>
                      <a:pt x="116" y="40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90"/>
                      <a:pt x="67" y="116"/>
                      <a:pt x="60" y="120"/>
                    </a:cubicBezTo>
                    <a:cubicBezTo>
                      <a:pt x="58" y="122"/>
                      <a:pt x="56" y="123"/>
                      <a:pt x="53" y="12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id="{56DF621B-278D-49AC-8D01-E6305D3E6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96" y="2916363"/>
                <a:ext cx="147919" cy="8112"/>
              </a:xfrm>
              <a:custGeom>
                <a:avLst/>
                <a:gdLst>
                  <a:gd name="T0" fmla="*/ 0 w 39"/>
                  <a:gd name="T1" fmla="*/ 2 h 2"/>
                  <a:gd name="T2" fmla="*/ 39 w 39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">
                    <a:moveTo>
                      <a:pt x="0" y="2"/>
                    </a:moveTo>
                    <a:cubicBezTo>
                      <a:pt x="13" y="1"/>
                      <a:pt x="26" y="0"/>
                      <a:pt x="3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id="{7346C6CC-BE8A-4E03-89E3-AC08C720C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723" y="2986670"/>
                <a:ext cx="140065" cy="8112"/>
              </a:xfrm>
              <a:custGeom>
                <a:avLst/>
                <a:gdLst>
                  <a:gd name="T0" fmla="*/ 0 w 37"/>
                  <a:gd name="T1" fmla="*/ 2 h 2"/>
                  <a:gd name="T2" fmla="*/ 37 w 3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2">
                    <a:moveTo>
                      <a:pt x="0" y="2"/>
                    </a:moveTo>
                    <a:cubicBezTo>
                      <a:pt x="12" y="1"/>
                      <a:pt x="25" y="0"/>
                      <a:pt x="3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Oval 106">
                <a:extLst>
                  <a:ext uri="{FF2B5EF4-FFF2-40B4-BE49-F238E27FC236}">
                    <a16:creationId xmlns:a16="http://schemas.microsoft.com/office/drawing/2014/main" id="{FD270010-6E93-4DF3-8CF3-34746615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08" y="4552352"/>
                <a:ext cx="289293" cy="298804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107">
                <a:extLst>
                  <a:ext uri="{FF2B5EF4-FFF2-40B4-BE49-F238E27FC236}">
                    <a16:creationId xmlns:a16="http://schemas.microsoft.com/office/drawing/2014/main" id="{46AED996-6DE9-46DA-BAF4-F5481E6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067" y="4611843"/>
                <a:ext cx="98176" cy="86532"/>
              </a:xfrm>
              <a:custGeom>
                <a:avLst/>
                <a:gdLst>
                  <a:gd name="T0" fmla="*/ 0 w 26"/>
                  <a:gd name="T1" fmla="*/ 4 h 22"/>
                  <a:gd name="T2" fmla="*/ 16 w 26"/>
                  <a:gd name="T3" fmla="*/ 1 h 22"/>
                  <a:gd name="T4" fmla="*/ 25 w 26"/>
                  <a:gd name="T5" fmla="*/ 7 h 22"/>
                  <a:gd name="T6" fmla="*/ 24 w 26"/>
                  <a:gd name="T7" fmla="*/ 16 h 22"/>
                  <a:gd name="T8" fmla="*/ 16 w 26"/>
                  <a:gd name="T9" fmla="*/ 21 h 22"/>
                  <a:gd name="T10" fmla="*/ 6 w 26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2">
                    <a:moveTo>
                      <a:pt x="0" y="4"/>
                    </a:moveTo>
                    <a:cubicBezTo>
                      <a:pt x="5" y="2"/>
                      <a:pt x="10" y="0"/>
                      <a:pt x="16" y="1"/>
                    </a:cubicBezTo>
                    <a:cubicBezTo>
                      <a:pt x="19" y="2"/>
                      <a:pt x="23" y="3"/>
                      <a:pt x="25" y="7"/>
                    </a:cubicBezTo>
                    <a:cubicBezTo>
                      <a:pt x="26" y="9"/>
                      <a:pt x="26" y="13"/>
                      <a:pt x="24" y="16"/>
                    </a:cubicBezTo>
                    <a:cubicBezTo>
                      <a:pt x="22" y="18"/>
                      <a:pt x="19" y="20"/>
                      <a:pt x="16" y="21"/>
                    </a:cubicBezTo>
                    <a:cubicBezTo>
                      <a:pt x="13" y="22"/>
                      <a:pt x="9" y="22"/>
                      <a:pt x="6" y="2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C66E312A-0073-43A0-A8C6-BF060F79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921" y="4694318"/>
                <a:ext cx="128284" cy="98700"/>
              </a:xfrm>
              <a:custGeom>
                <a:avLst/>
                <a:gdLst>
                  <a:gd name="T0" fmla="*/ 6 w 34"/>
                  <a:gd name="T1" fmla="*/ 1 h 25"/>
                  <a:gd name="T2" fmla="*/ 16 w 34"/>
                  <a:gd name="T3" fmla="*/ 1 h 25"/>
                  <a:gd name="T4" fmla="*/ 25 w 34"/>
                  <a:gd name="T5" fmla="*/ 4 h 25"/>
                  <a:gd name="T6" fmla="*/ 17 w 34"/>
                  <a:gd name="T7" fmla="*/ 24 h 25"/>
                  <a:gd name="T8" fmla="*/ 0 w 34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6" y="1"/>
                    </a:moveTo>
                    <a:cubicBezTo>
                      <a:pt x="9" y="0"/>
                      <a:pt x="12" y="0"/>
                      <a:pt x="16" y="1"/>
                    </a:cubicBezTo>
                    <a:cubicBezTo>
                      <a:pt x="19" y="1"/>
                      <a:pt x="23" y="2"/>
                      <a:pt x="25" y="4"/>
                    </a:cubicBezTo>
                    <a:cubicBezTo>
                      <a:pt x="34" y="11"/>
                      <a:pt x="25" y="22"/>
                      <a:pt x="17" y="24"/>
                    </a:cubicBezTo>
                    <a:cubicBezTo>
                      <a:pt x="10" y="25"/>
                      <a:pt x="3" y="22"/>
                      <a:pt x="0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Oval 125">
                <a:extLst>
                  <a:ext uri="{FF2B5EF4-FFF2-40B4-BE49-F238E27FC236}">
                    <a16:creationId xmlns:a16="http://schemas.microsoft.com/office/drawing/2014/main" id="{30B89F11-1F6F-433B-9423-A622C84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819" y="2194365"/>
                <a:ext cx="287985" cy="29880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26">
                <a:extLst>
                  <a:ext uri="{FF2B5EF4-FFF2-40B4-BE49-F238E27FC236}">
                    <a16:creationId xmlns:a16="http://schemas.microsoft.com/office/drawing/2014/main" id="{F58938E6-9FE3-4317-9740-10A5328E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069" y="2295769"/>
                <a:ext cx="95558" cy="129797"/>
              </a:xfrm>
              <a:custGeom>
                <a:avLst/>
                <a:gdLst>
                  <a:gd name="T0" fmla="*/ 0 w 25"/>
                  <a:gd name="T1" fmla="*/ 1 h 33"/>
                  <a:gd name="T2" fmla="*/ 25 w 25"/>
                  <a:gd name="T3" fmla="*/ 0 h 33"/>
                  <a:gd name="T4" fmla="*/ 11 w 25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3">
                    <a:moveTo>
                      <a:pt x="0" y="1"/>
                    </a:moveTo>
                    <a:cubicBezTo>
                      <a:pt x="8" y="1"/>
                      <a:pt x="16" y="0"/>
                      <a:pt x="25" y="0"/>
                    </a:cubicBezTo>
                    <a:cubicBezTo>
                      <a:pt x="15" y="7"/>
                      <a:pt x="9" y="20"/>
                      <a:pt x="11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127">
                <a:extLst>
                  <a:ext uri="{FF2B5EF4-FFF2-40B4-BE49-F238E27FC236}">
                    <a16:creationId xmlns:a16="http://schemas.microsoft.com/office/drawing/2014/main" id="{8DE04D31-615C-4A29-A4DB-2C4C84EA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23" y="2367428"/>
                <a:ext cx="71996" cy="4056"/>
              </a:xfrm>
              <a:custGeom>
                <a:avLst/>
                <a:gdLst>
                  <a:gd name="T0" fmla="*/ 0 w 19"/>
                  <a:gd name="T1" fmla="*/ 1 h 1"/>
                  <a:gd name="T2" fmla="*/ 19 w 19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">
                    <a:moveTo>
                      <a:pt x="0" y="1"/>
                    </a:moveTo>
                    <a:cubicBezTo>
                      <a:pt x="7" y="1"/>
                      <a:pt x="13" y="0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131">
                <a:extLst>
                  <a:ext uri="{FF2B5EF4-FFF2-40B4-BE49-F238E27FC236}">
                    <a16:creationId xmlns:a16="http://schemas.microsoft.com/office/drawing/2014/main" id="{A3B4955C-27D9-42B2-9DC7-E6A1CE74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998" y="1759003"/>
                <a:ext cx="483028" cy="494853"/>
              </a:xfrm>
              <a:custGeom>
                <a:avLst/>
                <a:gdLst>
                  <a:gd name="T0" fmla="*/ 126 w 127"/>
                  <a:gd name="T1" fmla="*/ 63 h 126"/>
                  <a:gd name="T2" fmla="*/ 63 w 127"/>
                  <a:gd name="T3" fmla="*/ 1 h 126"/>
                  <a:gd name="T4" fmla="*/ 1 w 127"/>
                  <a:gd name="T5" fmla="*/ 64 h 126"/>
                  <a:gd name="T6" fmla="*/ 65 w 127"/>
                  <a:gd name="T7" fmla="*/ 126 h 126"/>
                  <a:gd name="T8" fmla="*/ 65 w 127"/>
                  <a:gd name="T9" fmla="*/ 126 h 126"/>
                  <a:gd name="T10" fmla="*/ 65 w 127"/>
                  <a:gd name="T11" fmla="*/ 126 h 126"/>
                  <a:gd name="T12" fmla="*/ 65 w 127"/>
                  <a:gd name="T13" fmla="*/ 126 h 126"/>
                  <a:gd name="T14" fmla="*/ 126 w 127"/>
                  <a:gd name="T15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6">
                    <a:moveTo>
                      <a:pt x="126" y="63"/>
                    </a:moveTo>
                    <a:cubicBezTo>
                      <a:pt x="126" y="28"/>
                      <a:pt x="98" y="1"/>
                      <a:pt x="63" y="1"/>
                    </a:cubicBezTo>
                    <a:cubicBezTo>
                      <a:pt x="63" y="1"/>
                      <a:pt x="3" y="0"/>
                      <a:pt x="1" y="64"/>
                    </a:cubicBezTo>
                    <a:cubicBezTo>
                      <a:pt x="0" y="99"/>
                      <a:pt x="30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99" y="126"/>
                      <a:pt x="127" y="97"/>
                      <a:pt x="126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6FA63EBC-D01F-4E25-8ED9-2011E8864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771" y="1771171"/>
                <a:ext cx="178027" cy="482684"/>
              </a:xfrm>
              <a:custGeom>
                <a:avLst/>
                <a:gdLst>
                  <a:gd name="T0" fmla="*/ 47 w 47"/>
                  <a:gd name="T1" fmla="*/ 60 h 123"/>
                  <a:gd name="T2" fmla="*/ 24 w 47"/>
                  <a:gd name="T3" fmla="*/ 123 h 123"/>
                  <a:gd name="T4" fmla="*/ 0 w 47"/>
                  <a:gd name="T5" fmla="*/ 59 h 123"/>
                  <a:gd name="T6" fmla="*/ 24 w 47"/>
                  <a:gd name="T7" fmla="*/ 0 h 123"/>
                  <a:gd name="T8" fmla="*/ 47 w 47"/>
                  <a:gd name="T9" fmla="*/ 6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23">
                    <a:moveTo>
                      <a:pt x="47" y="60"/>
                    </a:moveTo>
                    <a:cubicBezTo>
                      <a:pt x="47" y="95"/>
                      <a:pt x="40" y="123"/>
                      <a:pt x="24" y="123"/>
                    </a:cubicBezTo>
                    <a:cubicBezTo>
                      <a:pt x="8" y="123"/>
                      <a:pt x="0" y="94"/>
                      <a:pt x="0" y="59"/>
                    </a:cubicBezTo>
                    <a:cubicBezTo>
                      <a:pt x="0" y="25"/>
                      <a:pt x="8" y="0"/>
                      <a:pt x="24" y="0"/>
                    </a:cubicBezTo>
                    <a:cubicBezTo>
                      <a:pt x="41" y="0"/>
                      <a:pt x="47" y="25"/>
                      <a:pt x="47" y="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5103A9AE-4EA7-4D35-95AA-6EF95A85F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470" y="2590517"/>
                <a:ext cx="0" cy="90587"/>
              </a:xfrm>
              <a:custGeom>
                <a:avLst/>
                <a:gdLst>
                  <a:gd name="T0" fmla="*/ 0 h 23"/>
                  <a:gd name="T1" fmla="*/ 22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cubicBezTo>
                      <a:pt x="0" y="7"/>
                      <a:pt x="0" y="14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76">
                <a:extLst>
                  <a:ext uri="{FF2B5EF4-FFF2-40B4-BE49-F238E27FC236}">
                    <a16:creationId xmlns:a16="http://schemas.microsoft.com/office/drawing/2014/main" id="{E32B55E1-F247-441B-8C31-69AB057A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3623489"/>
                <a:ext cx="3927" cy="144670"/>
              </a:xfrm>
              <a:custGeom>
                <a:avLst/>
                <a:gdLst>
                  <a:gd name="T0" fmla="*/ 0 w 1"/>
                  <a:gd name="T1" fmla="*/ 0 h 37"/>
                  <a:gd name="T2" fmla="*/ 1 w 1"/>
                  <a:gd name="T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0"/>
                    </a:moveTo>
                    <a:cubicBezTo>
                      <a:pt x="0" y="33"/>
                      <a:pt x="1" y="37"/>
                      <a:pt x="1" y="3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77">
                <a:extLst>
                  <a:ext uri="{FF2B5EF4-FFF2-40B4-BE49-F238E27FC236}">
                    <a16:creationId xmlns:a16="http://schemas.microsoft.com/office/drawing/2014/main" id="{E6CE45D3-997A-4462-9BB8-A344EFBE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528845"/>
                <a:ext cx="52361" cy="82475"/>
              </a:xfrm>
              <a:custGeom>
                <a:avLst/>
                <a:gdLst>
                  <a:gd name="T0" fmla="*/ 14 w 14"/>
                  <a:gd name="T1" fmla="*/ 0 h 21"/>
                  <a:gd name="T2" fmla="*/ 0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cubicBezTo>
                      <a:pt x="9" y="7"/>
                      <a:pt x="5" y="14"/>
                      <a:pt x="0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178">
                <a:extLst>
                  <a:ext uri="{FF2B5EF4-FFF2-40B4-BE49-F238E27FC236}">
                    <a16:creationId xmlns:a16="http://schemas.microsoft.com/office/drawing/2014/main" id="{B55DBAFD-3908-441F-B41E-BF178202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6" y="3524789"/>
                <a:ext cx="53669" cy="82475"/>
              </a:xfrm>
              <a:custGeom>
                <a:avLst/>
                <a:gdLst>
                  <a:gd name="T0" fmla="*/ 0 w 14"/>
                  <a:gd name="T1" fmla="*/ 0 h 21"/>
                  <a:gd name="T2" fmla="*/ 14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0"/>
                    </a:moveTo>
                    <a:cubicBezTo>
                      <a:pt x="5" y="7"/>
                      <a:pt x="9" y="14"/>
                      <a:pt x="14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79">
                <a:extLst>
                  <a:ext uri="{FF2B5EF4-FFF2-40B4-BE49-F238E27FC236}">
                    <a16:creationId xmlns:a16="http://schemas.microsoft.com/office/drawing/2014/main" id="{7E1FDA3D-D678-4572-BB5D-D83F676F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2869041"/>
                <a:ext cx="3927" cy="146022"/>
              </a:xfrm>
              <a:custGeom>
                <a:avLst/>
                <a:gdLst>
                  <a:gd name="T0" fmla="*/ 0 w 1"/>
                  <a:gd name="T1" fmla="*/ 37 h 37"/>
                  <a:gd name="T2" fmla="*/ 1 w 1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37"/>
                    </a:moveTo>
                    <a:cubicBezTo>
                      <a:pt x="0" y="25"/>
                      <a:pt x="0" y="12"/>
                      <a:pt x="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80">
                <a:extLst>
                  <a:ext uri="{FF2B5EF4-FFF2-40B4-BE49-F238E27FC236}">
                    <a16:creationId xmlns:a16="http://schemas.microsoft.com/office/drawing/2014/main" id="{85BADB70-D239-4B71-ABB7-6480129E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610" y="2951517"/>
                <a:ext cx="52361" cy="82475"/>
              </a:xfrm>
              <a:custGeom>
                <a:avLst/>
                <a:gdLst>
                  <a:gd name="T0" fmla="*/ 14 w 14"/>
                  <a:gd name="T1" fmla="*/ 21 h 21"/>
                  <a:gd name="T2" fmla="*/ 0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9" y="14"/>
                      <a:pt x="5" y="7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181">
                <a:extLst>
                  <a:ext uri="{FF2B5EF4-FFF2-40B4-BE49-F238E27FC236}">
                    <a16:creationId xmlns:a16="http://schemas.microsoft.com/office/drawing/2014/main" id="{2FB6DAE2-1858-4905-AD5E-8ADC1138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673" y="2951517"/>
                <a:ext cx="52361" cy="82475"/>
              </a:xfrm>
              <a:custGeom>
                <a:avLst/>
                <a:gdLst>
                  <a:gd name="T0" fmla="*/ 0 w 14"/>
                  <a:gd name="T1" fmla="*/ 21 h 21"/>
                  <a:gd name="T2" fmla="*/ 14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21"/>
                    </a:moveTo>
                    <a:cubicBezTo>
                      <a:pt x="5" y="14"/>
                      <a:pt x="9" y="7"/>
                      <a:pt x="14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82">
                <a:extLst>
                  <a:ext uri="{FF2B5EF4-FFF2-40B4-BE49-F238E27FC236}">
                    <a16:creationId xmlns:a16="http://schemas.microsoft.com/office/drawing/2014/main" id="{B93EDE3D-7D39-4756-A333-24D8C2CA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527" y="3312516"/>
                <a:ext cx="103412" cy="4056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16" y="0"/>
                      <a:pt x="10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83">
                <a:extLst>
                  <a:ext uri="{FF2B5EF4-FFF2-40B4-BE49-F238E27FC236}">
                    <a16:creationId xmlns:a16="http://schemas.microsoft.com/office/drawing/2014/main" id="{EE29FA38-762E-46CF-BD3A-9F2E8577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995" y="3312516"/>
                <a:ext cx="121739" cy="4056"/>
              </a:xfrm>
              <a:custGeom>
                <a:avLst/>
                <a:gdLst>
                  <a:gd name="T0" fmla="*/ 32 w 32"/>
                  <a:gd name="T1" fmla="*/ 0 h 1"/>
                  <a:gd name="T2" fmla="*/ 0 w 3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1" y="0"/>
                      <a:pt x="11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85">
                <a:extLst>
                  <a:ext uri="{FF2B5EF4-FFF2-40B4-BE49-F238E27FC236}">
                    <a16:creationId xmlns:a16="http://schemas.microsoft.com/office/drawing/2014/main" id="{428CDCDF-C141-40F1-84DF-94097E251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171902"/>
                <a:ext cx="60215" cy="47322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4" y="8"/>
                      <a:pt x="10" y="4"/>
                      <a:pt x="16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86">
                <a:extLst>
                  <a:ext uri="{FF2B5EF4-FFF2-40B4-BE49-F238E27FC236}">
                    <a16:creationId xmlns:a16="http://schemas.microsoft.com/office/drawing/2014/main" id="{0F689A5B-F2DE-47C5-89D3-CD901504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571" y="3242209"/>
                <a:ext cx="71996" cy="55434"/>
              </a:xfrm>
              <a:custGeom>
                <a:avLst/>
                <a:gdLst>
                  <a:gd name="T0" fmla="*/ 0 w 19"/>
                  <a:gd name="T1" fmla="*/ 14 h 14"/>
                  <a:gd name="T2" fmla="*/ 19 w 19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cubicBezTo>
                      <a:pt x="6" y="9"/>
                      <a:pt x="13" y="5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87">
                <a:extLst>
                  <a:ext uri="{FF2B5EF4-FFF2-40B4-BE49-F238E27FC236}">
                    <a16:creationId xmlns:a16="http://schemas.microsoft.com/office/drawing/2014/main" id="{92CD5BAF-FB72-4379-A4E2-D0D76F2E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460" y="3312516"/>
                <a:ext cx="64142" cy="51378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4" y="10"/>
                      <a:pt x="13" y="3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88">
                <a:extLst>
                  <a:ext uri="{FF2B5EF4-FFF2-40B4-BE49-F238E27FC236}">
                    <a16:creationId xmlns:a16="http://schemas.microsoft.com/office/drawing/2014/main" id="{FD9FFD67-0225-43EF-B3E5-EB0EAFCB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040" y="3372006"/>
                <a:ext cx="57597" cy="43266"/>
              </a:xfrm>
              <a:custGeom>
                <a:avLst/>
                <a:gdLst>
                  <a:gd name="T0" fmla="*/ 0 w 15"/>
                  <a:gd name="T1" fmla="*/ 11 h 11"/>
                  <a:gd name="T2" fmla="*/ 15 w 15"/>
                  <a:gd name="T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cubicBezTo>
                      <a:pt x="3" y="8"/>
                      <a:pt x="12" y="2"/>
                      <a:pt x="15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89">
                <a:extLst>
                  <a:ext uri="{FF2B5EF4-FFF2-40B4-BE49-F238E27FC236}">
                    <a16:creationId xmlns:a16="http://schemas.microsoft.com/office/drawing/2014/main" id="{97B0699A-720E-482C-BCA1-57C1B197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637" y="3430145"/>
                <a:ext cx="49743" cy="3515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5" y="5"/>
                      <a:pt x="8" y="3"/>
                      <a:pt x="1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90">
                <a:extLst>
                  <a:ext uri="{FF2B5EF4-FFF2-40B4-BE49-F238E27FC236}">
                    <a16:creationId xmlns:a16="http://schemas.microsoft.com/office/drawing/2014/main" id="{AD424B7E-0BFD-4388-B5FA-7A0D33A9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633" y="3485579"/>
                <a:ext cx="37961" cy="27041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4" y="4"/>
                      <a:pt x="6" y="3"/>
                      <a:pt x="1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91">
                <a:extLst>
                  <a:ext uri="{FF2B5EF4-FFF2-40B4-BE49-F238E27FC236}">
                    <a16:creationId xmlns:a16="http://schemas.microsoft.com/office/drawing/2014/main" id="{4758EA0A-8472-4222-AEC8-AE47B651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299" y="3116468"/>
                <a:ext cx="113884" cy="133853"/>
              </a:xfrm>
              <a:custGeom>
                <a:avLst/>
                <a:gdLst>
                  <a:gd name="T0" fmla="*/ 9 w 30"/>
                  <a:gd name="T1" fmla="*/ 14 h 34"/>
                  <a:gd name="T2" fmla="*/ 17 w 30"/>
                  <a:gd name="T3" fmla="*/ 24 h 34"/>
                  <a:gd name="T4" fmla="*/ 20 w 30"/>
                  <a:gd name="T5" fmla="*/ 31 h 34"/>
                  <a:gd name="T6" fmla="*/ 25 w 30"/>
                  <a:gd name="T7" fmla="*/ 33 h 34"/>
                  <a:gd name="T8" fmla="*/ 30 w 30"/>
                  <a:gd name="T9" fmla="*/ 26 h 34"/>
                  <a:gd name="T10" fmla="*/ 24 w 30"/>
                  <a:gd name="T11" fmla="*/ 9 h 34"/>
                  <a:gd name="T12" fmla="*/ 8 w 30"/>
                  <a:gd name="T13" fmla="*/ 1 h 34"/>
                  <a:gd name="T14" fmla="*/ 9 w 30"/>
                  <a:gd name="T15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4">
                    <a:moveTo>
                      <a:pt x="9" y="14"/>
                    </a:moveTo>
                    <a:cubicBezTo>
                      <a:pt x="13" y="16"/>
                      <a:pt x="16" y="20"/>
                      <a:pt x="17" y="24"/>
                    </a:cubicBezTo>
                    <a:cubicBezTo>
                      <a:pt x="18" y="26"/>
                      <a:pt x="19" y="29"/>
                      <a:pt x="20" y="31"/>
                    </a:cubicBezTo>
                    <a:cubicBezTo>
                      <a:pt x="21" y="32"/>
                      <a:pt x="23" y="34"/>
                      <a:pt x="25" y="33"/>
                    </a:cubicBezTo>
                    <a:cubicBezTo>
                      <a:pt x="29" y="33"/>
                      <a:pt x="30" y="29"/>
                      <a:pt x="30" y="26"/>
                    </a:cubicBezTo>
                    <a:cubicBezTo>
                      <a:pt x="30" y="20"/>
                      <a:pt x="28" y="14"/>
                      <a:pt x="24" y="9"/>
                    </a:cubicBezTo>
                    <a:cubicBezTo>
                      <a:pt x="21" y="6"/>
                      <a:pt x="13" y="0"/>
                      <a:pt x="8" y="1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92">
                <a:extLst>
                  <a:ext uri="{FF2B5EF4-FFF2-40B4-BE49-F238E27FC236}">
                    <a16:creationId xmlns:a16="http://schemas.microsoft.com/office/drawing/2014/main" id="{461EB068-6095-4924-B09B-02FA49CFE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750" y="3285475"/>
                <a:ext cx="44507" cy="51378"/>
              </a:xfrm>
              <a:custGeom>
                <a:avLst/>
                <a:gdLst>
                  <a:gd name="T0" fmla="*/ 4 w 12"/>
                  <a:gd name="T1" fmla="*/ 1 h 13"/>
                  <a:gd name="T2" fmla="*/ 12 w 12"/>
                  <a:gd name="T3" fmla="*/ 7 h 13"/>
                  <a:gd name="T4" fmla="*/ 4 w 12"/>
                  <a:gd name="T5" fmla="*/ 12 h 13"/>
                  <a:gd name="T6" fmla="*/ 3 w 12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4" y="1"/>
                    </a:moveTo>
                    <a:cubicBezTo>
                      <a:pt x="8" y="0"/>
                      <a:pt x="12" y="3"/>
                      <a:pt x="12" y="7"/>
                    </a:cubicBezTo>
                    <a:cubicBezTo>
                      <a:pt x="12" y="10"/>
                      <a:pt x="8" y="13"/>
                      <a:pt x="4" y="12"/>
                    </a:cubicBezTo>
                    <a:cubicBezTo>
                      <a:pt x="1" y="10"/>
                      <a:pt x="0" y="5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94">
                <a:extLst>
                  <a:ext uri="{FF2B5EF4-FFF2-40B4-BE49-F238E27FC236}">
                    <a16:creationId xmlns:a16="http://schemas.microsoft.com/office/drawing/2014/main" id="{CE23E45F-F9EE-46B6-BDA7-533791C19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377" y="1327696"/>
                <a:ext cx="137447" cy="140614"/>
              </a:xfrm>
              <a:custGeom>
                <a:avLst/>
                <a:gdLst>
                  <a:gd name="T0" fmla="*/ 36 w 36"/>
                  <a:gd name="T1" fmla="*/ 36 h 36"/>
                  <a:gd name="T2" fmla="*/ 0 w 36"/>
                  <a:gd name="T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36">
                    <a:moveTo>
                      <a:pt x="36" y="36"/>
                    </a:moveTo>
                    <a:cubicBezTo>
                      <a:pt x="23" y="25"/>
                      <a:pt x="11" y="13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95">
                <a:extLst>
                  <a:ext uri="{FF2B5EF4-FFF2-40B4-BE49-F238E27FC236}">
                    <a16:creationId xmlns:a16="http://schemas.microsoft.com/office/drawing/2014/main" id="{483E0343-C7FC-493C-971C-686809304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14" y="1197899"/>
                <a:ext cx="117812" cy="175767"/>
              </a:xfrm>
              <a:custGeom>
                <a:avLst/>
                <a:gdLst>
                  <a:gd name="T0" fmla="*/ 31 w 31"/>
                  <a:gd name="T1" fmla="*/ 45 h 45"/>
                  <a:gd name="T2" fmla="*/ 0 w 3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45">
                    <a:moveTo>
                      <a:pt x="31" y="45"/>
                    </a:moveTo>
                    <a:cubicBezTo>
                      <a:pt x="22" y="31"/>
                      <a:pt x="9" y="14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96">
                <a:extLst>
                  <a:ext uri="{FF2B5EF4-FFF2-40B4-BE49-F238E27FC236}">
                    <a16:creationId xmlns:a16="http://schemas.microsoft.com/office/drawing/2014/main" id="{CA80D6F2-865F-4422-AF40-E4DEEADA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517" y="1123536"/>
                <a:ext cx="35343" cy="223089"/>
              </a:xfrm>
              <a:custGeom>
                <a:avLst/>
                <a:gdLst>
                  <a:gd name="T0" fmla="*/ 0 w 9"/>
                  <a:gd name="T1" fmla="*/ 57 h 57"/>
                  <a:gd name="T2" fmla="*/ 9 w 9"/>
                  <a:gd name="T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7">
                    <a:moveTo>
                      <a:pt x="0" y="57"/>
                    </a:moveTo>
                    <a:cubicBezTo>
                      <a:pt x="3" y="38"/>
                      <a:pt x="6" y="19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97">
                <a:extLst>
                  <a:ext uri="{FF2B5EF4-FFF2-40B4-BE49-F238E27FC236}">
                    <a16:creationId xmlns:a16="http://schemas.microsoft.com/office/drawing/2014/main" id="{BFB1EC15-B04B-4718-B80A-8A542C69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853" y="1247925"/>
                <a:ext cx="117812" cy="154134"/>
              </a:xfrm>
              <a:custGeom>
                <a:avLst/>
                <a:gdLst>
                  <a:gd name="T0" fmla="*/ 0 w 31"/>
                  <a:gd name="T1" fmla="*/ 39 h 39"/>
                  <a:gd name="T2" fmla="*/ 31 w 31"/>
                  <a:gd name="T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39">
                    <a:moveTo>
                      <a:pt x="0" y="39"/>
                    </a:moveTo>
                    <a:cubicBezTo>
                      <a:pt x="12" y="27"/>
                      <a:pt x="23" y="14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98">
                <a:extLst>
                  <a:ext uri="{FF2B5EF4-FFF2-40B4-BE49-F238E27FC236}">
                    <a16:creationId xmlns:a16="http://schemas.microsoft.com/office/drawing/2014/main" id="{C05BD769-B5D6-48EE-A03B-94189E527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884" y="1449381"/>
                <a:ext cx="187190" cy="117629"/>
              </a:xfrm>
              <a:custGeom>
                <a:avLst/>
                <a:gdLst>
                  <a:gd name="T0" fmla="*/ 0 w 49"/>
                  <a:gd name="T1" fmla="*/ 30 h 30"/>
                  <a:gd name="T2" fmla="*/ 49 w 49"/>
                  <a:gd name="T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9" h="30">
                    <a:moveTo>
                      <a:pt x="0" y="30"/>
                    </a:moveTo>
                    <a:cubicBezTo>
                      <a:pt x="15" y="18"/>
                      <a:pt x="32" y="8"/>
                      <a:pt x="4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208">
                <a:extLst>
                  <a:ext uri="{FF2B5EF4-FFF2-40B4-BE49-F238E27FC236}">
                    <a16:creationId xmlns:a16="http://schemas.microsoft.com/office/drawing/2014/main" id="{9A4E7125-FE55-4A4C-AD65-F20E632C0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3923" y="3987192"/>
                <a:ext cx="722580" cy="440771"/>
              </a:xfrm>
              <a:custGeom>
                <a:avLst/>
                <a:gdLst>
                  <a:gd name="T0" fmla="*/ 179 w 190"/>
                  <a:gd name="T1" fmla="*/ 80 h 112"/>
                  <a:gd name="T2" fmla="*/ 176 w 190"/>
                  <a:gd name="T3" fmla="*/ 79 h 112"/>
                  <a:gd name="T4" fmla="*/ 161 w 190"/>
                  <a:gd name="T5" fmla="*/ 75 h 112"/>
                  <a:gd name="T6" fmla="*/ 130 w 190"/>
                  <a:gd name="T7" fmla="*/ 66 h 112"/>
                  <a:gd name="T8" fmla="*/ 121 w 190"/>
                  <a:gd name="T9" fmla="*/ 63 h 112"/>
                  <a:gd name="T10" fmla="*/ 113 w 190"/>
                  <a:gd name="T11" fmla="*/ 50 h 112"/>
                  <a:gd name="T12" fmla="*/ 91 w 190"/>
                  <a:gd name="T13" fmla="*/ 12 h 112"/>
                  <a:gd name="T14" fmla="*/ 41 w 190"/>
                  <a:gd name="T15" fmla="*/ 7 h 112"/>
                  <a:gd name="T16" fmla="*/ 22 w 190"/>
                  <a:gd name="T17" fmla="*/ 88 h 112"/>
                  <a:gd name="T18" fmla="*/ 83 w 190"/>
                  <a:gd name="T19" fmla="*/ 102 h 112"/>
                  <a:gd name="T20" fmla="*/ 126 w 190"/>
                  <a:gd name="T21" fmla="*/ 82 h 112"/>
                  <a:gd name="T22" fmla="*/ 158 w 190"/>
                  <a:gd name="T23" fmla="*/ 91 h 112"/>
                  <a:gd name="T24" fmla="*/ 169 w 190"/>
                  <a:gd name="T25" fmla="*/ 95 h 112"/>
                  <a:gd name="T26" fmla="*/ 181 w 190"/>
                  <a:gd name="T27" fmla="*/ 97 h 112"/>
                  <a:gd name="T28" fmla="*/ 188 w 190"/>
                  <a:gd name="T29" fmla="*/ 95 h 112"/>
                  <a:gd name="T30" fmla="*/ 188 w 190"/>
                  <a:gd name="T31" fmla="*/ 85 h 112"/>
                  <a:gd name="T32" fmla="*/ 179 w 190"/>
                  <a:gd name="T33" fmla="*/ 80 h 112"/>
                  <a:gd name="T34" fmla="*/ 80 w 190"/>
                  <a:gd name="T35" fmla="*/ 85 h 112"/>
                  <a:gd name="T36" fmla="*/ 32 w 190"/>
                  <a:gd name="T37" fmla="*/ 73 h 112"/>
                  <a:gd name="T38" fmla="*/ 44 w 190"/>
                  <a:gd name="T39" fmla="*/ 25 h 112"/>
                  <a:gd name="T40" fmla="*/ 92 w 190"/>
                  <a:gd name="T41" fmla="*/ 37 h 112"/>
                  <a:gd name="T42" fmla="*/ 80 w 190"/>
                  <a:gd name="T4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0" h="112">
                    <a:moveTo>
                      <a:pt x="179" y="80"/>
                    </a:moveTo>
                    <a:cubicBezTo>
                      <a:pt x="178" y="79"/>
                      <a:pt x="177" y="79"/>
                      <a:pt x="176" y="79"/>
                    </a:cubicBezTo>
                    <a:cubicBezTo>
                      <a:pt x="171" y="78"/>
                      <a:pt x="166" y="76"/>
                      <a:pt x="161" y="75"/>
                    </a:cubicBezTo>
                    <a:cubicBezTo>
                      <a:pt x="151" y="72"/>
                      <a:pt x="141" y="69"/>
                      <a:pt x="130" y="66"/>
                    </a:cubicBezTo>
                    <a:cubicBezTo>
                      <a:pt x="130" y="65"/>
                      <a:pt x="125" y="64"/>
                      <a:pt x="121" y="63"/>
                    </a:cubicBezTo>
                    <a:cubicBezTo>
                      <a:pt x="113" y="60"/>
                      <a:pt x="114" y="54"/>
                      <a:pt x="113" y="50"/>
                    </a:cubicBezTo>
                    <a:cubicBezTo>
                      <a:pt x="111" y="36"/>
                      <a:pt x="106" y="22"/>
                      <a:pt x="91" y="12"/>
                    </a:cubicBezTo>
                    <a:cubicBezTo>
                      <a:pt x="76" y="2"/>
                      <a:pt x="57" y="0"/>
                      <a:pt x="41" y="7"/>
                    </a:cubicBezTo>
                    <a:cubicBezTo>
                      <a:pt x="9" y="21"/>
                      <a:pt x="0" y="61"/>
                      <a:pt x="22" y="88"/>
                    </a:cubicBezTo>
                    <a:cubicBezTo>
                      <a:pt x="36" y="106"/>
                      <a:pt x="62" y="112"/>
                      <a:pt x="83" y="102"/>
                    </a:cubicBezTo>
                    <a:cubicBezTo>
                      <a:pt x="103" y="94"/>
                      <a:pt x="109" y="76"/>
                      <a:pt x="126" y="82"/>
                    </a:cubicBezTo>
                    <a:cubicBezTo>
                      <a:pt x="137" y="85"/>
                      <a:pt x="148" y="88"/>
                      <a:pt x="158" y="91"/>
                    </a:cubicBezTo>
                    <a:cubicBezTo>
                      <a:pt x="162" y="92"/>
                      <a:pt x="165" y="93"/>
                      <a:pt x="169" y="95"/>
                    </a:cubicBezTo>
                    <a:cubicBezTo>
                      <a:pt x="173" y="96"/>
                      <a:pt x="177" y="97"/>
                      <a:pt x="181" y="97"/>
                    </a:cubicBezTo>
                    <a:cubicBezTo>
                      <a:pt x="184" y="97"/>
                      <a:pt x="186" y="97"/>
                      <a:pt x="188" y="95"/>
                    </a:cubicBezTo>
                    <a:cubicBezTo>
                      <a:pt x="190" y="92"/>
                      <a:pt x="190" y="87"/>
                      <a:pt x="188" y="85"/>
                    </a:cubicBezTo>
                    <a:cubicBezTo>
                      <a:pt x="186" y="82"/>
                      <a:pt x="183" y="81"/>
                      <a:pt x="179" y="80"/>
                    </a:cubicBezTo>
                    <a:close/>
                    <a:moveTo>
                      <a:pt x="80" y="85"/>
                    </a:moveTo>
                    <a:cubicBezTo>
                      <a:pt x="63" y="95"/>
                      <a:pt x="42" y="89"/>
                      <a:pt x="32" y="73"/>
                    </a:cubicBezTo>
                    <a:cubicBezTo>
                      <a:pt x="22" y="56"/>
                      <a:pt x="27" y="35"/>
                      <a:pt x="44" y="25"/>
                    </a:cubicBezTo>
                    <a:cubicBezTo>
                      <a:pt x="60" y="15"/>
                      <a:pt x="82" y="20"/>
                      <a:pt x="92" y="37"/>
                    </a:cubicBezTo>
                    <a:cubicBezTo>
                      <a:pt x="102" y="53"/>
                      <a:pt x="96" y="75"/>
                      <a:pt x="80" y="8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209">
                <a:extLst>
                  <a:ext uri="{FF2B5EF4-FFF2-40B4-BE49-F238E27FC236}">
                    <a16:creationId xmlns:a16="http://schemas.microsoft.com/office/drawing/2014/main" id="{80B13173-7941-46D3-81B3-E884134B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77" y="4106174"/>
                <a:ext cx="147919" cy="85179"/>
              </a:xfrm>
              <a:custGeom>
                <a:avLst/>
                <a:gdLst>
                  <a:gd name="T0" fmla="*/ 3 w 39"/>
                  <a:gd name="T1" fmla="*/ 8 h 22"/>
                  <a:gd name="T2" fmla="*/ 2 w 39"/>
                  <a:gd name="T3" fmla="*/ 16 h 22"/>
                  <a:gd name="T4" fmla="*/ 10 w 39"/>
                  <a:gd name="T5" fmla="*/ 16 h 22"/>
                  <a:gd name="T6" fmla="*/ 18 w 39"/>
                  <a:gd name="T7" fmla="*/ 15 h 22"/>
                  <a:gd name="T8" fmla="*/ 29 w 39"/>
                  <a:gd name="T9" fmla="*/ 21 h 22"/>
                  <a:gd name="T10" fmla="*/ 36 w 39"/>
                  <a:gd name="T11" fmla="*/ 11 h 22"/>
                  <a:gd name="T12" fmla="*/ 21 w 39"/>
                  <a:gd name="T13" fmla="*/ 1 h 22"/>
                  <a:gd name="T14" fmla="*/ 3 w 39"/>
                  <a:gd name="T1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3" y="8"/>
                    </a:moveTo>
                    <a:cubicBezTo>
                      <a:pt x="1" y="10"/>
                      <a:pt x="0" y="13"/>
                      <a:pt x="2" y="16"/>
                    </a:cubicBezTo>
                    <a:cubicBezTo>
                      <a:pt x="4" y="18"/>
                      <a:pt x="8" y="17"/>
                      <a:pt x="10" y="16"/>
                    </a:cubicBezTo>
                    <a:cubicBezTo>
                      <a:pt x="13" y="15"/>
                      <a:pt x="16" y="14"/>
                      <a:pt x="18" y="15"/>
                    </a:cubicBezTo>
                    <a:cubicBezTo>
                      <a:pt x="22" y="16"/>
                      <a:pt x="26" y="19"/>
                      <a:pt x="29" y="21"/>
                    </a:cubicBezTo>
                    <a:cubicBezTo>
                      <a:pt x="35" y="22"/>
                      <a:pt x="39" y="16"/>
                      <a:pt x="36" y="11"/>
                    </a:cubicBezTo>
                    <a:cubicBezTo>
                      <a:pt x="33" y="5"/>
                      <a:pt x="26" y="2"/>
                      <a:pt x="21" y="1"/>
                    </a:cubicBezTo>
                    <a:cubicBezTo>
                      <a:pt x="14" y="0"/>
                      <a:pt x="7" y="3"/>
                      <a:pt x="3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A082F1D-F1E0-40CF-B1DE-855F974CF981}"/>
                </a:ext>
              </a:extLst>
            </p:cNvPr>
            <p:cNvGrpSpPr/>
            <p:nvPr/>
          </p:nvGrpSpPr>
          <p:grpSpPr>
            <a:xfrm flipH="1">
              <a:off x="634829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DF43F230-243A-40B5-A5C0-4EDDB783F872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B851FF25-D236-40B7-9D96-23ED05D9603E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2DB6D3-732C-4FB9-AA9C-FCB2162A76E6}"/>
              </a:ext>
            </a:extLst>
          </p:cNvPr>
          <p:cNvSpPr txBox="1"/>
          <p:nvPr/>
        </p:nvSpPr>
        <p:spPr>
          <a:xfrm>
            <a:off x="5414208" y="2527034"/>
            <a:ext cx="5850260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MERCI POUR VOTRE ATTENTION 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1D0EE1-5C7B-4C53-9EE3-A3FAC18C5052}"/>
              </a:ext>
            </a:extLst>
          </p:cNvPr>
          <p:cNvSpPr/>
          <p:nvPr/>
        </p:nvSpPr>
        <p:spPr>
          <a:xfrm>
            <a:off x="228771" y="1028492"/>
            <a:ext cx="3949700" cy="4800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l" rtl="0"/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352CE7-74BB-4AC5-9E3B-52FCAFF29EC9}"/>
              </a:ext>
            </a:extLst>
          </p:cNvPr>
          <p:cNvSpPr txBox="1"/>
          <p:nvPr/>
        </p:nvSpPr>
        <p:spPr>
          <a:xfrm>
            <a:off x="4536908" y="1561941"/>
            <a:ext cx="7233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Merci pour votre </a:t>
            </a:r>
          </a:p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attention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BD3B9D9F-D7D9-4A66-888E-C01CF648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16" y="4809941"/>
            <a:ext cx="1449975" cy="14499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299B134-E548-47FB-9520-B21D30B55556}"/>
              </a:ext>
            </a:extLst>
          </p:cNvPr>
          <p:cNvSpPr txBox="1"/>
          <p:nvPr/>
        </p:nvSpPr>
        <p:spPr>
          <a:xfrm>
            <a:off x="335171" y="3882278"/>
            <a:ext cx="363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spcAft>
                <a:spcPts val="600"/>
              </a:spcAft>
            </a:pPr>
            <a:r>
              <a:rPr lang="fr-FR" sz="1400" b="1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Société Sénégalaise de Colposcopie et de Pathologie liée au Papillomavirus (SSCPP)</a:t>
            </a:r>
            <a:endParaRPr lang="fr-FR" sz="1400" b="0" i="0" u="none" strike="noStrike" baseline="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Association à but non lucratif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Siège installé au Centre International du Cancer de Dakar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Route de la corniche des Mamelles, Colline de Ouakam,</a:t>
            </a:r>
          </a:p>
          <a:p>
            <a:pPr marR="0" algn="l" rtl="0">
              <a:spcAft>
                <a:spcPts val="600"/>
              </a:spcAft>
            </a:pPr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E-mail: </a:t>
            </a:r>
            <a:r>
              <a:rPr lang="fr-FR" sz="1400" b="0" i="0" u="sng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sscpp2021@gmail.com</a:t>
            </a:r>
          </a:p>
          <a:p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https://congres-sscpp.org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ABD339-54EF-A76B-71AF-25193AFF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1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749C16-9900-34BA-8FB4-9D20BD2ED5B6}"/>
              </a:ext>
            </a:extLst>
          </p:cNvPr>
          <p:cNvSpPr txBox="1"/>
          <p:nvPr/>
        </p:nvSpPr>
        <p:spPr>
          <a:xfrm>
            <a:off x="291595" y="854035"/>
            <a:ext cx="6740575" cy="527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Cancer du col utérin au Sénégal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Nouveaux cas: 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 1937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Décès: 1312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de la femme jeune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fréquent (17,1%)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mortel (stade III ou IV)</a:t>
            </a:r>
          </a:p>
          <a:p>
            <a:pPr>
              <a:lnSpc>
                <a:spcPct val="150000"/>
              </a:lnSpc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énégal — Wikipédia">
            <a:extLst>
              <a:ext uri="{FF2B5EF4-FFF2-40B4-BE49-F238E27FC236}">
                <a16:creationId xmlns:a16="http://schemas.microsoft.com/office/drawing/2014/main" id="{4318CB6C-99D7-7866-B4F3-EA47683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08" y="856091"/>
            <a:ext cx="5134049" cy="53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2216EE-471C-EF7F-55D3-783A65A54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592" y="6003965"/>
            <a:ext cx="7772400" cy="8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03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FC857D-E02B-D202-CEDE-C584B2CE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0" y="1118828"/>
            <a:ext cx="11576310" cy="1593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821650-29D3-D118-6DB8-3B214210D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61" y="3649549"/>
            <a:ext cx="6379201" cy="418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D9D4FF-AC63-45C6-282E-E70505A67CD1}"/>
              </a:ext>
            </a:extLst>
          </p:cNvPr>
          <p:cNvSpPr txBox="1"/>
          <p:nvPr/>
        </p:nvSpPr>
        <p:spPr>
          <a:xfrm>
            <a:off x="810228" y="4674110"/>
            <a:ext cx="10417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FEMME MEURT DE CANCER DU COL UTERIN TOUTES LES 2 MINUTES…….. CHAQUE CAS EST UNE TRAGEDIE, ET ON PEUT LE PREVENIR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476CE1-5C27-2B13-D06F-FA2AC073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074" y="6139166"/>
            <a:ext cx="1893885" cy="6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ce réservé du contenu 6">
            <a:extLst>
              <a:ext uri="{FF2B5EF4-FFF2-40B4-BE49-F238E27FC236}">
                <a16:creationId xmlns:a16="http://schemas.microsoft.com/office/drawing/2014/main" id="{53E7C4FC-0FBA-9FF1-D602-86B02E06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486" y="832207"/>
            <a:ext cx="4332514" cy="5565105"/>
          </a:xfrm>
          <a:prstGeom prst="rect">
            <a:avLst/>
          </a:prstGeom>
        </p:spPr>
      </p:pic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B4019250-93F6-1555-4430-23C81F94296E}"/>
              </a:ext>
            </a:extLst>
          </p:cNvPr>
          <p:cNvSpPr txBox="1">
            <a:spLocks/>
          </p:cNvSpPr>
          <p:nvPr/>
        </p:nvSpPr>
        <p:spPr>
          <a:xfrm>
            <a:off x="201138" y="823861"/>
            <a:ext cx="7658348" cy="56185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60000"/>
              </a:lnSpc>
              <a:buNone/>
            </a:pPr>
            <a:r>
              <a:rPr lang="fr-FR" sz="25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- Vacciner 90% des filles contre le cancer  col de l’utérus afin de parvenir à une couverture élevée chez les filles avant leurs 15 ans</a:t>
            </a:r>
          </a:p>
          <a:p>
            <a:pPr marL="0" indent="0" fontAlgn="base">
              <a:lnSpc>
                <a:spcPct val="160000"/>
              </a:lnSpc>
              <a:buNone/>
            </a:pPr>
            <a:r>
              <a:rPr lang="fr-FR" sz="2500" b="1" dirty="0">
                <a:solidFill>
                  <a:srgbClr val="7030A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- Dépister et traiter 70%  des femmes ayant des dysplasies âgées entre 30 et 49 ans</a:t>
            </a:r>
            <a:endParaRPr lang="fr-FR" sz="2500" dirty="0">
              <a:solidFill>
                <a:srgbClr val="7030A0"/>
              </a:solidFill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70000"/>
              </a:lnSpc>
              <a:buNone/>
            </a:pPr>
            <a:r>
              <a:rPr lang="fr-FR" sz="25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- Diagnostiquer et traiter 90% des cas  de cancer du col utérin, et être en mesure de fournir des soins palliatifs</a:t>
            </a:r>
            <a:endParaRPr lang="fr-F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51412-EACD-C4D6-83F1-2AA2B9492BA7}"/>
              </a:ext>
            </a:extLst>
          </p:cNvPr>
          <p:cNvSpPr/>
          <p:nvPr/>
        </p:nvSpPr>
        <p:spPr>
          <a:xfrm>
            <a:off x="4237400" y="6496487"/>
            <a:ext cx="7717971" cy="26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Assemblée générale des Nations Unies, New York, Etats-Unis 24 septembre 2018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21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F19C38-ECB6-6579-25F8-9F7F8481905B}"/>
              </a:ext>
            </a:extLst>
          </p:cNvPr>
          <p:cNvSpPr txBox="1"/>
          <p:nvPr/>
        </p:nvSpPr>
        <p:spPr>
          <a:xfrm>
            <a:off x="234295" y="881337"/>
            <a:ext cx="7734047" cy="5029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Colposcopie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Regarder par / dans le vagin (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colpos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(donc pas seulement le col)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Vulve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Parois vaginales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Cul-de-sac vaginal postérieur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Née en 1924 (Hinselmann)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0A99F2-5AF4-DE1A-2E6D-72CD90E2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29" y="787003"/>
            <a:ext cx="3984171" cy="52858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386B3D-63B1-F754-DDFD-FD9DA8EBAAA0}"/>
              </a:ext>
            </a:extLst>
          </p:cNvPr>
          <p:cNvSpPr txBox="1"/>
          <p:nvPr/>
        </p:nvSpPr>
        <p:spPr>
          <a:xfrm>
            <a:off x="9313284" y="6072869"/>
            <a:ext cx="2878716" cy="73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1884 - 1959</a:t>
            </a:r>
          </a:p>
        </p:txBody>
      </p:sp>
    </p:spTree>
    <p:extLst>
      <p:ext uri="{BB962C8B-B14F-4D97-AF65-F5344CB8AC3E}">
        <p14:creationId xmlns:p14="http://schemas.microsoft.com/office/powerpoint/2010/main" val="18975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12564"/>
            <a:ext cx="12072256" cy="582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Diplôme mis en place 2016-2017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 JC MOREAU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 A DIOUF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 PM MOREIRA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 ML CISSE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Appui des PTF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Coopération Française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CEA-SAMEF</a:t>
            </a:r>
          </a:p>
          <a:p>
            <a:pPr marL="8572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UCAD/CGO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5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812564"/>
            <a:ext cx="12072256" cy="556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Formation des spécialistes en pathologie cervico-vaginale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Prendre en charge pathologies col utérin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Prendre en charge lésions précancéreuses col utérin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Diagnostiquer et prendre en charge cancer débutant col utérin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Fournir des bases solides élimination cancer col utérin (vaccination contre HPV+++, dépistage et traitement des dysplasies du col utérin…)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Former des experts en pathologie cervico-vaginale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7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9744" y="944362"/>
            <a:ext cx="12072256" cy="551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Unités d’enseignement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UE1: prévention du cancer du col utérin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UE2: Colposcopie et images colposcopiques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UE3: Traitement des lésions pré-cancéreuses du col utérin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UE4: Stage pratique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des enseignements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52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11545D"/>
      </a:accent1>
      <a:accent2>
        <a:srgbClr val="FE5E55"/>
      </a:accent2>
      <a:accent3>
        <a:srgbClr val="FED424"/>
      </a:accent3>
      <a:accent4>
        <a:srgbClr val="98EAE7"/>
      </a:accent4>
      <a:accent5>
        <a:srgbClr val="11545D"/>
      </a:accent5>
      <a:accent6>
        <a:srgbClr val="FE5E55"/>
      </a:accent6>
      <a:hlink>
        <a:srgbClr val="0563C1"/>
      </a:hlink>
      <a:folHlink>
        <a:srgbClr val="954F72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9833</TotalTime>
  <Words>1506</Words>
  <Application>Microsoft Office PowerPoint</Application>
  <PresentationFormat>Grand écran</PresentationFormat>
  <Paragraphs>471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Agency FB</vt:lpstr>
      <vt:lpstr>Arial</vt:lpstr>
      <vt:lpstr>Arial Black</vt:lpstr>
      <vt:lpstr>Calibri</vt:lpstr>
      <vt:lpstr>Century Gothic</vt:lpstr>
      <vt:lpstr>Courier New</vt:lpstr>
      <vt:lpstr>Segoe UI Light</vt:lpstr>
      <vt:lpstr>Symbol</vt:lpstr>
      <vt:lpstr>Tahoma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Ousmane Sadio</cp:lastModifiedBy>
  <cp:revision>1289</cp:revision>
  <dcterms:created xsi:type="dcterms:W3CDTF">2018-08-30T06:48:50Z</dcterms:created>
  <dcterms:modified xsi:type="dcterms:W3CDTF">2025-08-18T11:02:11Z</dcterms:modified>
</cp:coreProperties>
</file>